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71" r:id="rId4"/>
    <p:sldId id="274" r:id="rId5"/>
    <p:sldId id="275" r:id="rId6"/>
    <p:sldId id="276" r:id="rId7"/>
    <p:sldId id="277" r:id="rId8"/>
    <p:sldId id="284" r:id="rId9"/>
    <p:sldId id="282" r:id="rId10"/>
    <p:sldId id="283" r:id="rId11"/>
    <p:sldId id="279" r:id="rId12"/>
    <p:sldId id="287" r:id="rId13"/>
    <p:sldId id="285" r:id="rId14"/>
    <p:sldId id="290" r:id="rId15"/>
    <p:sldId id="289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08A4-3568-408B-B36B-67559F1DCB07}" type="datetimeFigureOut">
              <a:rPr lang="en-GB" smtClean="0"/>
              <a:t>28/05/2018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D2EC-AE96-48CC-9FFB-C7ED5E46B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1pPr>
            <a:lvl2pPr marL="716798" indent="-275692"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2pPr>
            <a:lvl3pPr marL="1102766" indent="-220553"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3pPr>
            <a:lvl4pPr marL="1543873" indent="-220553"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4pPr>
            <a:lvl5pPr marL="1984980" indent="-220553"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5pPr>
            <a:lvl6pPr marL="2426086" indent="-220553" algn="ctr" defTabSz="954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Frutiger 55 Roman" pitchFamily="34" charset="0"/>
              </a:defRPr>
            </a:lvl6pPr>
            <a:lvl7pPr marL="2867193" indent="-220553" algn="ctr" defTabSz="954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Frutiger 55 Roman" pitchFamily="34" charset="0"/>
              </a:defRPr>
            </a:lvl7pPr>
            <a:lvl8pPr marL="3308299" indent="-220553" algn="ctr" defTabSz="954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Frutiger 55 Roman" pitchFamily="34" charset="0"/>
              </a:defRPr>
            </a:lvl8pPr>
            <a:lvl9pPr marL="3749406" indent="-220553" algn="ctr" defTabSz="954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/>
            <a:fld id="{2736C77A-438F-4B8E-BAD8-815CB14CEB6E}" type="slidenum">
              <a:rPr lang="de-DE" sz="1300">
                <a:latin typeface="Times New Roman" pitchFamily="18" charset="0"/>
              </a:rPr>
              <a:pPr eaLnBrk="1" hangingPunct="1"/>
              <a:t>12</a:t>
            </a:fld>
            <a:endParaRPr lang="de-DE" sz="13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8296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NOECs &lt; NOEAEC must be presented in order to facilitate interpretation (lack of ecological relevance)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156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460375" y="2457450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24" descr="ime_logo 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6319838"/>
            <a:ext cx="1406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754188"/>
            <a:ext cx="8223250" cy="53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7224" y="6270868"/>
            <a:ext cx="900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</a:t>
            </a:r>
            <a:r>
              <a:rPr lang="de-DE" sz="800" dirty="0" smtClean="0">
                <a:solidFill>
                  <a:schemeClr val="bg2"/>
                </a:solidFill>
              </a:rPr>
              <a:t>Fraunhofer IME</a:t>
            </a:r>
            <a:br>
              <a:rPr lang="de-DE" sz="800" dirty="0" smtClean="0">
                <a:solidFill>
                  <a:schemeClr val="bg2"/>
                </a:solidFill>
              </a:rPr>
            </a:br>
            <a:r>
              <a:rPr lang="de-DE" sz="800" dirty="0" smtClean="0">
                <a:solidFill>
                  <a:schemeClr val="bg2"/>
                </a:solidFill>
              </a:rPr>
              <a:t>    Udo Hommen 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0375" y="2457450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5" name="Picture 23" descr="ime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0" y="-1749425"/>
            <a:ext cx="45688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43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466" y="482940"/>
            <a:ext cx="8223250" cy="74172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err="1" smtClean="0"/>
              <a:t>gdggdrgd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412776"/>
            <a:ext cx="8223250" cy="4536504"/>
          </a:xfrm>
        </p:spPr>
        <p:txBody>
          <a:bodyPr/>
          <a:lstStyle>
            <a:lvl2pPr marL="344488" indent="-342900">
              <a:buClr>
                <a:srgbClr val="339D6B"/>
              </a:buClr>
              <a:buFont typeface="Wingdings" pitchFamily="2" charset="2"/>
              <a:buChar char=""/>
              <a:defRPr/>
            </a:lvl2pPr>
            <a:lvl3pPr marL="612775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"/>
              <a:defRPr/>
            </a:lvl3pPr>
            <a:lvl4pPr marL="876300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"/>
              <a:defRPr/>
            </a:lvl4pPr>
            <a:lvl5pPr marL="1144587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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466725" y="383020"/>
            <a:ext cx="8208000" cy="0"/>
          </a:xfrm>
          <a:prstGeom prst="line">
            <a:avLst/>
          </a:prstGeom>
          <a:noFill/>
          <a:ln w="50800">
            <a:solidFill>
              <a:srgbClr val="179C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66725" y="1268760"/>
            <a:ext cx="8208000" cy="0"/>
          </a:xfrm>
          <a:prstGeom prst="line">
            <a:avLst/>
          </a:prstGeom>
          <a:noFill/>
          <a:ln w="12700">
            <a:solidFill>
              <a:srgbClr val="0094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07400" y="61926"/>
            <a:ext cx="51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7AC9B2F-29BA-4F67-BC58-941BAB9F8110}" type="slidenum">
              <a:rPr lang="en-GB" sz="1200" smtClean="0"/>
              <a:pPr algn="r"/>
              <a:t>‹Nr.›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463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449114"/>
            <a:ext cx="4035425" cy="441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9114"/>
            <a:ext cx="4035425" cy="4416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3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5318"/>
            <a:ext cx="8229600" cy="88231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8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8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1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5330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de-DE" noProof="0" smtClean="0"/>
              <a:t>Onlinebild durch Klicken auf das Symbol hinzufügen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49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518892"/>
            <a:ext cx="8223250" cy="68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341437"/>
            <a:ext cx="8223250" cy="46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0" name="Picture 19" descr="ime_logo 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6319838"/>
            <a:ext cx="1406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6241" y="6331099"/>
            <a:ext cx="10891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</a:t>
            </a:r>
            <a:r>
              <a:rPr lang="de-DE" sz="800" dirty="0" smtClean="0">
                <a:solidFill>
                  <a:schemeClr val="bg2"/>
                </a:solidFill>
              </a:rPr>
              <a:t>Fraunhofer IME</a:t>
            </a:r>
            <a:br>
              <a:rPr lang="de-DE" sz="800" dirty="0" smtClean="0">
                <a:solidFill>
                  <a:schemeClr val="bg2"/>
                </a:solidFill>
              </a:rPr>
            </a:br>
            <a:r>
              <a:rPr lang="de-DE" sz="800" dirty="0" smtClean="0">
                <a:solidFill>
                  <a:schemeClr val="bg2"/>
                </a:solidFill>
              </a:rPr>
              <a:t>    Udo Hommen 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rgbClr val="0094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66725" y="1268760"/>
            <a:ext cx="8208000" cy="0"/>
          </a:xfrm>
          <a:prstGeom prst="line">
            <a:avLst/>
          </a:prstGeom>
          <a:noFill/>
          <a:ln w="12700">
            <a:solidFill>
              <a:srgbClr val="0094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eaLnBrk="1" fontAlgn="base" hangingPunct="1">
        <a:spcBef>
          <a:spcPct val="0"/>
        </a:spcBef>
        <a:spcAft>
          <a:spcPct val="40000"/>
        </a:spcAft>
        <a:buClr>
          <a:srgbClr val="339D6B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531813" indent="-261938" algn="l" rtl="0" eaLnBrk="1" fontAlgn="base" hangingPunct="1">
        <a:spcBef>
          <a:spcPct val="0"/>
        </a:spcBef>
        <a:spcAft>
          <a:spcPct val="40000"/>
        </a:spcAft>
        <a:buClr>
          <a:srgbClr val="339D6B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800100" indent="-266700" algn="l" rtl="0" eaLnBrk="1" fontAlgn="base" hangingPunct="1">
        <a:spcBef>
          <a:spcPct val="0"/>
        </a:spcBef>
        <a:spcAft>
          <a:spcPct val="40000"/>
        </a:spcAft>
        <a:buClr>
          <a:srgbClr val="339D6B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079500" indent="-277813" algn="l" rtl="0" eaLnBrk="1" fontAlgn="base" hangingPunct="1">
        <a:spcBef>
          <a:spcPct val="0"/>
        </a:spcBef>
        <a:spcAft>
          <a:spcPct val="40000"/>
        </a:spcAft>
        <a:buClr>
          <a:srgbClr val="339D6B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5367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39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511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83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3195485"/>
            <a:ext cx="4860587" cy="26350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err="1" smtClean="0"/>
              <a:t>Refined</a:t>
            </a:r>
            <a:r>
              <a:rPr lang="de-DE" sz="3600" dirty="0" smtClean="0"/>
              <a:t> </a:t>
            </a:r>
            <a:r>
              <a:rPr lang="de-DE" sz="3600" dirty="0" err="1" smtClean="0"/>
              <a:t>aquatic</a:t>
            </a:r>
            <a:r>
              <a:rPr lang="de-DE" sz="3600" dirty="0" smtClean="0"/>
              <a:t> </a:t>
            </a:r>
            <a:r>
              <a:rPr lang="de-DE" sz="3600" dirty="0" err="1" smtClean="0"/>
              <a:t>risk</a:t>
            </a:r>
            <a:r>
              <a:rPr lang="de-DE" sz="3600" dirty="0" smtClean="0"/>
              <a:t> </a:t>
            </a:r>
            <a:r>
              <a:rPr lang="de-DE" sz="3600" dirty="0" err="1" smtClean="0"/>
              <a:t>assessment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cyanamide </a:t>
            </a:r>
            <a:r>
              <a:rPr lang="de-DE" sz="3600" dirty="0" err="1" smtClean="0"/>
              <a:t>released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Perlka</a:t>
            </a:r>
            <a:endParaRPr lang="en-GB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0375" y="1832418"/>
            <a:ext cx="8223250" cy="539750"/>
          </a:xfrm>
        </p:spPr>
        <p:txBody>
          <a:bodyPr/>
          <a:lstStyle/>
          <a:p>
            <a:pPr marL="0" indent="0"/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U. Hommen, 31.05.2018</a:t>
            </a:r>
            <a:endParaRPr lang="en-GB" sz="2000" dirty="0"/>
          </a:p>
        </p:txBody>
      </p:sp>
      <p:cxnSp>
        <p:nvCxnSpPr>
          <p:cNvPr id="7" name="Gewinkelter Verbinder 6"/>
          <p:cNvCxnSpPr/>
          <p:nvPr/>
        </p:nvCxnSpPr>
        <p:spPr>
          <a:xfrm flipV="1">
            <a:off x="1602658" y="4292234"/>
            <a:ext cx="4188542" cy="987689"/>
          </a:xfrm>
          <a:prstGeom prst="bentConnector3">
            <a:avLst>
              <a:gd name="adj1" fmla="val 9460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744429"/>
            <a:ext cx="2895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Macrophytes</a:t>
            </a:r>
            <a:endParaRPr lang="en-GB" dirty="0"/>
          </a:p>
        </p:txBody>
      </p:sp>
      <p:pic>
        <p:nvPicPr>
          <p:cNvPr id="4" name="Picture 6" descr="Myriophyllum &amp; Elod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4200695"/>
            <a:ext cx="2333505" cy="17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Glyc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45" y="2792804"/>
            <a:ext cx="2207229" cy="1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412775"/>
            <a:ext cx="2371766" cy="16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5" y="2429049"/>
            <a:ext cx="3579660" cy="268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53882" y="196738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Growing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sediment</a:t>
            </a:r>
            <a:endParaRPr lang="en-GB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6543717" y="133004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Ring </a:t>
            </a:r>
            <a:r>
              <a:rPr lang="de-DE" sz="1800" dirty="0" err="1" smtClean="0"/>
              <a:t>enclosures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err="1" smtClean="0"/>
              <a:t>floated</a:t>
            </a:r>
            <a:r>
              <a:rPr lang="de-DE" sz="1800" dirty="0" smtClean="0"/>
              <a:t> </a:t>
            </a:r>
            <a:r>
              <a:rPr lang="de-DE" sz="1800" dirty="0" err="1" smtClean="0"/>
              <a:t>species</a:t>
            </a:r>
            <a:r>
              <a:rPr lang="de-DE" sz="1800" dirty="0" smtClean="0"/>
              <a:t>, e.g.</a:t>
            </a:r>
            <a:br>
              <a:rPr lang="de-DE" sz="1800" dirty="0" smtClean="0"/>
            </a:br>
            <a:r>
              <a:rPr lang="de-DE" sz="1800" i="1" dirty="0" smtClean="0"/>
              <a:t>Lemna</a:t>
            </a:r>
            <a:endParaRPr lang="en-GB" sz="1800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4171951" y="3257332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Potted</a:t>
            </a:r>
            <a:r>
              <a:rPr lang="de-DE" sz="1800" dirty="0" smtClean="0"/>
              <a:t> </a:t>
            </a:r>
            <a:r>
              <a:rPr lang="de-DE" sz="1800" dirty="0" err="1" smtClean="0"/>
              <a:t>emerged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/>
              <a:t>e.g. </a:t>
            </a:r>
            <a:r>
              <a:rPr lang="de-DE" sz="1800" i="1" dirty="0" err="1" smtClean="0"/>
              <a:t>Glyceria</a:t>
            </a:r>
            <a:endParaRPr lang="en-GB" sz="1800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505456" y="5302949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Potted</a:t>
            </a:r>
            <a:r>
              <a:rPr lang="de-DE" sz="1800" dirty="0" smtClean="0"/>
              <a:t> </a:t>
            </a:r>
            <a:r>
              <a:rPr lang="de-DE" sz="1800" dirty="0" err="1" smtClean="0"/>
              <a:t>submersed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/>
              <a:t>e.g. </a:t>
            </a:r>
            <a:r>
              <a:rPr lang="de-DE" sz="1800" i="1" dirty="0" smtClean="0"/>
              <a:t>Myriophyllum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823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</a:t>
            </a:r>
            <a:r>
              <a:rPr lang="de-DE" dirty="0" err="1" smtClean="0"/>
              <a:t>schedule</a:t>
            </a:r>
            <a:endParaRPr lang="en-GB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6" y="1428114"/>
            <a:ext cx="8223250" cy="457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1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classification</a:t>
            </a:r>
            <a:br>
              <a:rPr lang="en-US" dirty="0" smtClean="0"/>
            </a:br>
            <a:r>
              <a:rPr lang="en-US" sz="2000" dirty="0" smtClean="0"/>
              <a:t>(EFSA PPR 2013, Brock et al. </a:t>
            </a:r>
            <a:r>
              <a:rPr lang="en-US" sz="2000" dirty="0"/>
              <a:t>2015, </a:t>
            </a:r>
            <a:r>
              <a:rPr lang="en-US" sz="2000" dirty="0" smtClean="0"/>
              <a:t>ECHA Guidance </a:t>
            </a:r>
            <a:r>
              <a:rPr lang="en-US" sz="2000" dirty="0"/>
              <a:t>on </a:t>
            </a:r>
            <a:r>
              <a:rPr lang="en-US" sz="2000" dirty="0" smtClean="0"/>
              <a:t>BPR 2017)</a:t>
            </a:r>
            <a:endParaRPr lang="en-US" dirty="0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1412776"/>
            <a:ext cx="8223250" cy="475252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tabLst>
                <a:tab pos="355600" algn="l"/>
              </a:tabLst>
              <a:defRPr/>
            </a:pPr>
            <a:r>
              <a:rPr lang="en-US" sz="1600" b="1" dirty="0" smtClean="0">
                <a:latin typeface="+mj-lt"/>
              </a:rPr>
              <a:t>0	Treatment-related </a:t>
            </a:r>
            <a:r>
              <a:rPr lang="en-US" sz="1600" b="1" dirty="0">
                <a:latin typeface="+mj-lt"/>
              </a:rPr>
              <a:t>effects cannot be evaluated statistically</a:t>
            </a:r>
          </a:p>
          <a:p>
            <a:pPr marL="0" indent="0" eaLnBrk="1" hangingPunct="1">
              <a:lnSpc>
                <a:spcPct val="110000"/>
              </a:lnSpc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1	No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treatment-related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effect demonstrated (</a:t>
            </a:r>
            <a:r>
              <a:rPr lang="en-US" sz="1600" b="1" dirty="0" err="1" smtClean="0">
                <a:solidFill>
                  <a:srgbClr val="0070C0"/>
                </a:solidFill>
                <a:latin typeface="+mj-lt"/>
              </a:rPr>
              <a:t>NOECpopulation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)</a:t>
            </a:r>
            <a:br>
              <a:rPr lang="en-US" sz="1600" b="1" dirty="0" smtClean="0">
                <a:solidFill>
                  <a:srgbClr val="0070C0"/>
                </a:solidFill>
                <a:latin typeface="+mj-lt"/>
              </a:rPr>
            </a:b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No </a:t>
            </a:r>
            <a:r>
              <a:rPr lang="en-US" sz="1400" dirty="0">
                <a:latin typeface="+mj-lt"/>
              </a:rPr>
              <a:t>significance, no clear causal relationship</a:t>
            </a: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00CC00"/>
                </a:solidFill>
                <a:latin typeface="+mj-lt"/>
              </a:rPr>
              <a:t>2	Slight </a:t>
            </a:r>
            <a:r>
              <a:rPr lang="en-US" sz="1600" b="1" dirty="0">
                <a:solidFill>
                  <a:srgbClr val="00CC00"/>
                </a:solidFill>
                <a:latin typeface="+mj-lt"/>
              </a:rPr>
              <a:t>Effect</a:t>
            </a:r>
          </a:p>
          <a:p>
            <a:pPr marL="355600" lvl="1" indent="0" eaLnBrk="1" hangingPunct="1">
              <a:lnSpc>
                <a:spcPct val="110000"/>
              </a:lnSpc>
              <a:buNone/>
              <a:defRPr/>
            </a:pPr>
            <a:r>
              <a:rPr lang="en-US" sz="1400" dirty="0">
                <a:latin typeface="+mj-lt"/>
              </a:rPr>
              <a:t>Slight or transient effects, short-term or quantitatively restricted response, only observed at individual samplings</a:t>
            </a: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FFC000"/>
                </a:solidFill>
                <a:latin typeface="+mj-lt"/>
              </a:rPr>
              <a:t>3	Pronounced</a:t>
            </a:r>
            <a:r>
              <a:rPr lang="en-US" sz="14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+mj-lt"/>
              </a:rPr>
              <a:t>short term </a:t>
            </a:r>
            <a:r>
              <a:rPr lang="en-US" sz="1600" b="1" dirty="0" smtClean="0">
                <a:solidFill>
                  <a:srgbClr val="FFC000"/>
                </a:solidFill>
                <a:latin typeface="+mj-lt"/>
              </a:rPr>
              <a:t>effect with recovery</a:t>
            </a:r>
            <a:endParaRPr lang="en-US" sz="1600" b="1" dirty="0">
              <a:solidFill>
                <a:srgbClr val="FFC000"/>
              </a:solidFill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400" b="1" dirty="0" smtClean="0">
                <a:solidFill>
                  <a:srgbClr val="FFC000"/>
                </a:solidFill>
                <a:latin typeface="+mj-lt"/>
              </a:rPr>
              <a:t>3A</a:t>
            </a:r>
            <a:r>
              <a:rPr lang="en-US" sz="1400" dirty="0" smtClean="0">
                <a:latin typeface="+mj-lt"/>
              </a:rPr>
              <a:t> Clear </a:t>
            </a:r>
            <a:r>
              <a:rPr lang="en-US" sz="1400" dirty="0">
                <a:latin typeface="+mj-lt"/>
              </a:rPr>
              <a:t>response, but full recovery within 8 weeks after first </a:t>
            </a:r>
            <a:r>
              <a:rPr lang="en-US" sz="1400" dirty="0" smtClean="0">
                <a:latin typeface="+mj-lt"/>
              </a:rPr>
              <a:t> application (effect </a:t>
            </a:r>
            <a:r>
              <a:rPr lang="en-US" sz="1400" dirty="0">
                <a:latin typeface="+mj-lt"/>
              </a:rPr>
              <a:t>period &lt; 8 weeks </a:t>
            </a:r>
            <a:endParaRPr lang="en-US" sz="1400" dirty="0" smtClean="0"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400" b="1" dirty="0" smtClean="0">
                <a:solidFill>
                  <a:srgbClr val="FFC000"/>
                </a:solidFill>
                <a:latin typeface="+mj-lt"/>
              </a:rPr>
              <a:t>3B</a:t>
            </a:r>
            <a:r>
              <a:rPr lang="en-US" sz="1400" dirty="0" smtClean="0">
                <a:latin typeface="+mj-lt"/>
              </a:rPr>
              <a:t> Effects longer than 8 weeks but recovery within 8 weeks </a:t>
            </a:r>
            <a:r>
              <a:rPr lang="en-US" sz="1400" dirty="0" err="1" smtClean="0">
                <a:latin typeface="+mj-lt"/>
              </a:rPr>
              <a:t>atter</a:t>
            </a:r>
            <a:r>
              <a:rPr lang="en-US" sz="1400" dirty="0" smtClean="0">
                <a:latin typeface="+mj-lt"/>
              </a:rPr>
              <a:t> last application</a:t>
            </a:r>
            <a:endParaRPr lang="en-US" sz="1400" dirty="0">
              <a:latin typeface="+mj-lt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4	Pronounced </a:t>
            </a:r>
            <a:r>
              <a:rPr lang="en-US" sz="1600" b="1" dirty="0">
                <a:solidFill>
                  <a:srgbClr val="FF6600"/>
                </a:solidFill>
                <a:latin typeface="+mj-lt"/>
              </a:rPr>
              <a:t>effect </a:t>
            </a:r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but recovery cannot be assessed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600" b="1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4A</a:t>
            </a:r>
            <a:r>
              <a:rPr lang="en-US" sz="1400" dirty="0" smtClean="0">
                <a:latin typeface="+mj-lt"/>
              </a:rPr>
              <a:t> Clear </a:t>
            </a:r>
            <a:r>
              <a:rPr lang="en-US" sz="1400" dirty="0">
                <a:latin typeface="+mj-lt"/>
              </a:rPr>
              <a:t>effects, but study too short to </a:t>
            </a:r>
            <a:r>
              <a:rPr lang="en-US" sz="1400" dirty="0" smtClean="0">
                <a:latin typeface="+mj-lt"/>
              </a:rPr>
              <a:t>demonstrate recovery </a:t>
            </a:r>
            <a:r>
              <a:rPr lang="en-US" sz="1400" dirty="0">
                <a:latin typeface="+mj-lt"/>
              </a:rPr>
              <a:t>within 8 weeks </a:t>
            </a:r>
            <a:endParaRPr lang="en-US" sz="1400" dirty="0" smtClean="0"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600" b="1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4B </a:t>
            </a:r>
            <a:r>
              <a:rPr lang="en-US" sz="1400" dirty="0">
                <a:latin typeface="+mj-lt"/>
              </a:rPr>
              <a:t>Significant short-term effects </a:t>
            </a:r>
            <a:r>
              <a:rPr lang="en-US" sz="1400" dirty="0" smtClean="0">
                <a:latin typeface="+mj-lt"/>
              </a:rPr>
              <a:t>but </a:t>
            </a:r>
            <a:r>
              <a:rPr lang="en-US" sz="1400" dirty="0">
                <a:latin typeface="+mj-lt"/>
              </a:rPr>
              <a:t>recovery cannot be properly evaluated due to high </a:t>
            </a:r>
            <a:r>
              <a:rPr lang="en-US" sz="1400" dirty="0" smtClean="0">
                <a:latin typeface="+mj-lt"/>
              </a:rPr>
              <a:t>%MDD</a:t>
            </a:r>
            <a:endParaRPr lang="en-US" sz="1400" dirty="0">
              <a:latin typeface="+mj-lt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5	Pronounced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long term effect</a:t>
            </a: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5A:</a:t>
            </a:r>
            <a:r>
              <a:rPr lang="en-US" sz="1400" dirty="0" smtClean="0">
                <a:latin typeface="+mj-lt"/>
              </a:rPr>
              <a:t> Recovery </a:t>
            </a:r>
            <a:r>
              <a:rPr lang="en-US" sz="1400" dirty="0">
                <a:latin typeface="+mj-lt"/>
              </a:rPr>
              <a:t>within the year of application </a:t>
            </a:r>
            <a:endParaRPr lang="en-US" sz="1400" dirty="0" smtClean="0"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5B</a:t>
            </a:r>
            <a:r>
              <a:rPr lang="en-US" sz="1400" dirty="0" smtClean="0">
                <a:latin typeface="+mj-lt"/>
              </a:rPr>
              <a:t>: Effects &gt; 8 weeks and no recovery demonstrated </a:t>
            </a:r>
            <a:r>
              <a:rPr lang="en-US" sz="1400" dirty="0">
                <a:latin typeface="+mj-lt"/>
              </a:rPr>
              <a:t>before end of the study or start of winter </a:t>
            </a:r>
            <a:r>
              <a:rPr lang="en-US" sz="1400" dirty="0" smtClean="0">
                <a:latin typeface="+mj-lt"/>
              </a:rPr>
              <a:t>period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70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effect evaluation</a:t>
            </a: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76" y="1407384"/>
            <a:ext cx="6290440" cy="3245752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80194"/>
              </p:ext>
            </p:extLst>
          </p:nvPr>
        </p:nvGraphicFramePr>
        <p:xfrm>
          <a:off x="7282675" y="1813967"/>
          <a:ext cx="1409041" cy="2160240"/>
        </p:xfrm>
        <a:graphic>
          <a:graphicData uri="http://schemas.openxmlformats.org/drawingml/2006/table">
            <a:tbl>
              <a:tblPr/>
              <a:tblGrid>
                <a:gridCol w="72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87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day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NOEC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7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54613"/>
              </p:ext>
            </p:extLst>
          </p:nvPr>
        </p:nvGraphicFramePr>
        <p:xfrm>
          <a:off x="4784415" y="4908716"/>
          <a:ext cx="1524000" cy="9906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Conc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Effect class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3A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Gewinkelter Verbinder 3"/>
          <p:cNvCxnSpPr>
            <a:stCxn id="2" idx="2"/>
            <a:endCxn id="9" idx="1"/>
          </p:cNvCxnSpPr>
          <p:nvPr/>
        </p:nvCxnSpPr>
        <p:spPr>
          <a:xfrm rot="16200000" flipH="1">
            <a:off x="3892765" y="4512366"/>
            <a:ext cx="750880" cy="103241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r Verbinder 5"/>
          <p:cNvCxnSpPr>
            <a:stCxn id="7" idx="2"/>
            <a:endCxn id="9" idx="3"/>
          </p:cNvCxnSpPr>
          <p:nvPr/>
        </p:nvCxnSpPr>
        <p:spPr>
          <a:xfrm rot="5400000">
            <a:off x="6432901" y="3849721"/>
            <a:ext cx="1429809" cy="1678780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PNEC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Option</a:t>
            </a:r>
            <a:br>
              <a:rPr lang="de-DE" dirty="0" smtClean="0"/>
            </a:br>
            <a:r>
              <a:rPr lang="de-DE" dirty="0" smtClean="0"/>
              <a:t>EFSA (2013), </a:t>
            </a:r>
            <a:r>
              <a:rPr lang="en-US" dirty="0"/>
              <a:t>ECHA Guidance on BPR </a:t>
            </a:r>
            <a:r>
              <a:rPr lang="en-US" dirty="0" smtClean="0"/>
              <a:t>(2017)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748363"/>
            <a:ext cx="5470678" cy="32676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400175"/>
            <a:ext cx="3158768" cy="313483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Gewinkelter Verbinder 6"/>
          <p:cNvCxnSpPr>
            <a:endCxn id="4" idx="0"/>
          </p:cNvCxnSpPr>
          <p:nvPr/>
        </p:nvCxnSpPr>
        <p:spPr>
          <a:xfrm>
            <a:off x="3543300" y="1752600"/>
            <a:ext cx="2706764" cy="99576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5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6" y="1370626"/>
            <a:ext cx="8223250" cy="46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organisms</a:t>
            </a:r>
            <a:r>
              <a:rPr lang="de-DE" dirty="0" smtClean="0"/>
              <a:t> in </a:t>
            </a:r>
            <a:r>
              <a:rPr lang="de-DE" dirty="0" err="1" smtClean="0"/>
              <a:t>edge-of-field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bodies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cyanamide </a:t>
            </a:r>
            <a:r>
              <a:rPr lang="de-DE" dirty="0" err="1" smtClean="0"/>
              <a:t>released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 err="1" smtClean="0"/>
              <a:t>fertilization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Perlka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rare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pulsed</a:t>
            </a:r>
            <a:r>
              <a:rPr lang="de-DE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onne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Perlka</a:t>
            </a:r>
            <a:r>
              <a:rPr lang="de-DE" dirty="0" smtClean="0"/>
              <a:t> per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granules</a:t>
            </a:r>
            <a:r>
              <a:rPr lang="de-DE" dirty="0" smtClean="0"/>
              <a:t> =&gt; </a:t>
            </a:r>
            <a:r>
              <a:rPr lang="de-DE" dirty="0" err="1" smtClean="0"/>
              <a:t>no</a:t>
            </a:r>
            <a:r>
              <a:rPr lang="de-DE" dirty="0" smtClean="0"/>
              <a:t> spray </a:t>
            </a:r>
            <a:r>
              <a:rPr lang="de-DE" dirty="0" err="1" smtClean="0"/>
              <a:t>drift</a:t>
            </a:r>
            <a:r>
              <a:rPr lang="de-DE" dirty="0" smtClean="0"/>
              <a:t> </a:t>
            </a:r>
            <a:r>
              <a:rPr lang="de-DE" dirty="0" err="1" smtClean="0"/>
              <a:t>entries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=&gt;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runoff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Toxicity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limited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conservative</a:t>
            </a:r>
            <a:r>
              <a:rPr lang="de-DE" dirty="0" smtClean="0"/>
              <a:t> but </a:t>
            </a:r>
            <a:r>
              <a:rPr lang="de-DE" dirty="0" err="1" smtClean="0"/>
              <a:t>unrealistic</a:t>
            </a:r>
            <a:r>
              <a:rPr lang="de-DE" dirty="0" smtClean="0"/>
              <a:t>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(i.e.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concentrations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>
              <a:buSzPct val="109000"/>
              <a:buFont typeface="Symbol" panose="05050102010706020507" pitchFamily="18" charset="2"/>
              <a:buChar char="Þ"/>
            </a:pPr>
            <a:r>
              <a:rPr lang="de-DE" dirty="0" err="1" smtClean="0"/>
              <a:t>Refined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taxa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5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6" y="1377315"/>
            <a:ext cx="8061960" cy="45415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Refinement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PNEC via </a:t>
            </a:r>
            <a:r>
              <a:rPr lang="de-DE" dirty="0" err="1" smtClean="0"/>
              <a:t>outdoor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ecosystem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/>
              <a:t/>
            </a:r>
            <a:br>
              <a:rPr lang="de-DE" dirty="0"/>
            </a:br>
            <a:endParaRPr lang="en-GB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3028950" y="1734353"/>
            <a:ext cx="5355496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800" b="1" dirty="0" err="1" smtClean="0"/>
              <a:t>Benefits</a:t>
            </a:r>
            <a:endParaRPr lang="de-DE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Realistic</a:t>
            </a:r>
            <a:r>
              <a:rPr lang="de-DE" sz="1800" dirty="0" smtClean="0"/>
              <a:t> </a:t>
            </a:r>
            <a:r>
              <a:rPr lang="de-DE" sz="1800" dirty="0" err="1" smtClean="0"/>
              <a:t>worst</a:t>
            </a:r>
            <a:r>
              <a:rPr lang="de-DE" sz="1800" dirty="0" smtClean="0"/>
              <a:t> </a:t>
            </a:r>
            <a:r>
              <a:rPr lang="de-DE" sz="1800" dirty="0" err="1" smtClean="0"/>
              <a:t>case</a:t>
            </a:r>
            <a:r>
              <a:rPr lang="de-DE" sz="1800" dirty="0" smtClean="0"/>
              <a:t> </a:t>
            </a:r>
            <a:r>
              <a:rPr lang="de-DE" sz="1800" dirty="0" err="1" smtClean="0"/>
              <a:t>exposure</a:t>
            </a:r>
            <a:r>
              <a:rPr lang="de-DE" sz="1800" dirty="0" smtClean="0"/>
              <a:t> </a:t>
            </a:r>
            <a:r>
              <a:rPr lang="de-DE" sz="1800" dirty="0" err="1" smtClean="0"/>
              <a:t>under</a:t>
            </a:r>
            <a:r>
              <a:rPr lang="de-DE" sz="1800" dirty="0" smtClean="0"/>
              <a:t> </a:t>
            </a:r>
            <a:r>
              <a:rPr lang="de-DE" sz="1800" dirty="0" err="1" smtClean="0"/>
              <a:t>outdoor</a:t>
            </a:r>
            <a:r>
              <a:rPr lang="de-DE" sz="1800" dirty="0" smtClean="0"/>
              <a:t> </a:t>
            </a:r>
            <a:r>
              <a:rPr lang="de-DE" sz="1800" dirty="0" err="1" smtClean="0"/>
              <a:t>conditions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Testing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 err="1" smtClean="0"/>
              <a:t>community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many</a:t>
            </a:r>
            <a:r>
              <a:rPr lang="de-DE" sz="1800" dirty="0" smtClean="0"/>
              <a:t> </a:t>
            </a:r>
            <a:r>
              <a:rPr lang="de-DE" sz="1800" dirty="0" err="1" smtClean="0"/>
              <a:t>species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different </a:t>
            </a:r>
            <a:r>
              <a:rPr lang="de-DE" sz="1800" dirty="0" err="1" smtClean="0"/>
              <a:t>trophic</a:t>
            </a:r>
            <a:r>
              <a:rPr lang="de-DE" sz="1800" dirty="0" smtClean="0"/>
              <a:t> </a:t>
            </a:r>
            <a:r>
              <a:rPr lang="de-DE" sz="1800" dirty="0" err="1" smtClean="0"/>
              <a:t>levels</a:t>
            </a:r>
            <a:r>
              <a:rPr lang="de-DE" sz="1800" dirty="0" smtClean="0"/>
              <a:t> (</a:t>
            </a:r>
            <a:r>
              <a:rPr lang="de-DE" sz="1800" dirty="0" err="1" smtClean="0"/>
              <a:t>except</a:t>
            </a:r>
            <a:r>
              <a:rPr lang="de-DE" sz="1800" dirty="0" smtClean="0"/>
              <a:t> </a:t>
            </a:r>
            <a:r>
              <a:rPr lang="de-DE" sz="1800" dirty="0" err="1" smtClean="0"/>
              <a:t>vertebrates</a:t>
            </a:r>
            <a:r>
              <a:rPr lang="de-DE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Endpoints </a:t>
            </a:r>
            <a:r>
              <a:rPr lang="de-DE" sz="1800" dirty="0" err="1" smtClean="0"/>
              <a:t>close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protection</a:t>
            </a:r>
            <a:r>
              <a:rPr lang="de-DE" sz="1800" dirty="0" smtClean="0"/>
              <a:t> </a:t>
            </a:r>
            <a:r>
              <a:rPr lang="de-DE" sz="1800" dirty="0" err="1" smtClean="0"/>
              <a:t>goals</a:t>
            </a:r>
            <a:r>
              <a:rPr lang="de-DE" sz="1800" dirty="0" smtClean="0"/>
              <a:t>: </a:t>
            </a:r>
            <a:r>
              <a:rPr lang="de-DE" sz="1800" dirty="0" err="1" smtClean="0"/>
              <a:t>population</a:t>
            </a:r>
            <a:r>
              <a:rPr lang="de-DE" sz="1800" dirty="0" smtClean="0"/>
              <a:t> </a:t>
            </a:r>
            <a:r>
              <a:rPr lang="de-DE" sz="1800" dirty="0" err="1" smtClean="0"/>
              <a:t>dynamics</a:t>
            </a:r>
            <a:r>
              <a:rPr lang="de-DE" sz="1800" dirty="0" smtClean="0"/>
              <a:t>, </a:t>
            </a:r>
            <a:r>
              <a:rPr lang="de-DE" sz="1800" dirty="0" err="1" smtClean="0"/>
              <a:t>ecoystem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functions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Inclusion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delayed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indirect</a:t>
            </a:r>
            <a:r>
              <a:rPr lang="de-DE" sz="1800" dirty="0" smtClean="0"/>
              <a:t> </a:t>
            </a:r>
            <a:r>
              <a:rPr lang="de-DE" sz="1800" dirty="0" err="1" smtClean="0"/>
              <a:t>effects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Assessment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ecological</a:t>
            </a:r>
            <a:r>
              <a:rPr lang="de-DE" sz="1800" dirty="0" smtClean="0"/>
              <a:t> </a:t>
            </a:r>
            <a:r>
              <a:rPr lang="de-DE" sz="1800" dirty="0" err="1" smtClean="0"/>
              <a:t>recovery</a:t>
            </a:r>
            <a:endParaRPr lang="de-DE" sz="1800" dirty="0" smtClean="0"/>
          </a:p>
          <a:p>
            <a:r>
              <a:rPr lang="de-DE" sz="1800" b="1" dirty="0" err="1" smtClean="0"/>
              <a:t>Challenges</a:t>
            </a:r>
            <a:endParaRPr lang="de-DE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Complex</a:t>
            </a:r>
            <a:r>
              <a:rPr lang="de-DE" sz="1800" dirty="0" smtClean="0"/>
              <a:t> </a:t>
            </a:r>
            <a:r>
              <a:rPr lang="de-DE" sz="1800" dirty="0" err="1" smtClean="0"/>
              <a:t>study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Many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Variability</a:t>
            </a:r>
            <a:r>
              <a:rPr lang="de-DE" sz="1800" dirty="0" smtClean="0"/>
              <a:t> </a:t>
            </a:r>
            <a:r>
              <a:rPr lang="de-DE" sz="1800" dirty="0" err="1" smtClean="0"/>
              <a:t>higher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in </a:t>
            </a:r>
            <a:r>
              <a:rPr lang="de-DE" sz="1800" dirty="0" err="1" smtClean="0"/>
              <a:t>standardized</a:t>
            </a:r>
            <a:r>
              <a:rPr lang="de-DE" sz="1800" dirty="0" smtClean="0"/>
              <a:t> lab </a:t>
            </a:r>
            <a:r>
              <a:rPr lang="de-DE" sz="1800" dirty="0" err="1" smtClean="0"/>
              <a:t>studies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032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site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412776"/>
            <a:ext cx="4597400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Mesocosm GmbH in </a:t>
            </a:r>
            <a:r>
              <a:rPr lang="en-GB" dirty="0">
                <a:latin typeface="Arial" pitchFamily="34" charset="0"/>
                <a:cs typeface="Arial" pitchFamily="34" charset="0"/>
              </a:rPr>
              <a:t>35315 Homberg </a:t>
            </a:r>
            <a:r>
              <a:rPr lang="de-DE" dirty="0" smtClean="0"/>
              <a:t>(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Frankfurt Main, Germany)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Fraunhofer </a:t>
            </a:r>
            <a:r>
              <a:rPr lang="de-DE" dirty="0" err="1" smtClean="0"/>
              <a:t>since</a:t>
            </a:r>
            <a:r>
              <a:rPr lang="de-DE" dirty="0" smtClean="0"/>
              <a:t> 2004, &gt; 20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Test </a:t>
            </a:r>
            <a:r>
              <a:rPr lang="de-DE" dirty="0" err="1" smtClean="0"/>
              <a:t>units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enclosures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an experimental </a:t>
            </a:r>
            <a:r>
              <a:rPr lang="de-DE" dirty="0" err="1" smtClean="0"/>
              <a:t>pond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Set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sediment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larger </a:t>
            </a:r>
            <a:r>
              <a:rPr lang="de-DE" dirty="0" err="1" smtClean="0"/>
              <a:t>ponds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in 10.2016</a:t>
            </a:r>
          </a:p>
          <a:p>
            <a:pPr marL="0" indent="0"/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1386348"/>
            <a:ext cx="3195791" cy="230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2218"/>
          <a:stretch/>
        </p:blipFill>
        <p:spPr bwMode="auto">
          <a:xfrm>
            <a:off x="392486" y="4056888"/>
            <a:ext cx="4291896" cy="18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056888"/>
            <a:ext cx="4157816" cy="1929730"/>
          </a:xfrm>
          <a:prstGeom prst="rect">
            <a:avLst/>
          </a:prstGeom>
          <a:noFill/>
        </p:spPr>
      </p:pic>
      <p:cxnSp>
        <p:nvCxnSpPr>
          <p:cNvPr id="9" name="Gerade Verbindung mit Pfeil 8"/>
          <p:cNvCxnSpPr/>
          <p:nvPr/>
        </p:nvCxnSpPr>
        <p:spPr>
          <a:xfrm flipV="1">
            <a:off x="4819650" y="5162550"/>
            <a:ext cx="238125" cy="209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design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Following</a:t>
            </a:r>
            <a:r>
              <a:rPr lang="de-DE" dirty="0" smtClean="0"/>
              <a:t> OECD </a:t>
            </a:r>
            <a:r>
              <a:rPr lang="de-DE" dirty="0" err="1" smtClean="0"/>
              <a:t>guidance</a:t>
            </a:r>
            <a:r>
              <a:rPr lang="de-DE" dirty="0" smtClean="0"/>
              <a:t> on </a:t>
            </a:r>
            <a:r>
              <a:rPr lang="de-DE" dirty="0" err="1" smtClean="0"/>
              <a:t>lentic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, EFSA AGD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Biocide</a:t>
            </a:r>
            <a:r>
              <a:rPr lang="de-DE" dirty="0" smtClean="0"/>
              <a:t> </a:t>
            </a:r>
            <a:r>
              <a:rPr lang="de-DE" dirty="0" err="1" smtClean="0"/>
              <a:t>guidance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15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: 5 </a:t>
            </a:r>
            <a:r>
              <a:rPr lang="de-DE" dirty="0" err="1" smtClean="0"/>
              <a:t>control</a:t>
            </a:r>
            <a:r>
              <a:rPr lang="en-GB" dirty="0" smtClean="0"/>
              <a:t>s + </a:t>
            </a:r>
            <a:r>
              <a:rPr lang="de-DE" dirty="0" smtClean="0"/>
              <a:t>5 </a:t>
            </a:r>
            <a:r>
              <a:rPr lang="de-DE" dirty="0" err="1" smtClean="0"/>
              <a:t>concentration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2 </a:t>
            </a:r>
            <a:r>
              <a:rPr lang="de-DE" dirty="0" err="1" smtClean="0"/>
              <a:t>replicates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Univariate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multiple t-tests (Williams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Dunnett</a:t>
            </a:r>
            <a:r>
              <a:rPr lang="de-D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Reporting </a:t>
            </a:r>
            <a:r>
              <a:rPr lang="de-DE" dirty="0" err="1" smtClean="0"/>
              <a:t>of</a:t>
            </a:r>
            <a:r>
              <a:rPr lang="de-DE" dirty="0" smtClean="0"/>
              <a:t> Minimum </a:t>
            </a:r>
            <a:r>
              <a:rPr lang="de-DE" dirty="0" err="1" smtClean="0"/>
              <a:t>Detectable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assess</a:t>
            </a:r>
            <a:r>
              <a:rPr lang="de-DE" dirty="0" smtClean="0"/>
              <a:t> power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Multivariate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via </a:t>
            </a:r>
            <a:r>
              <a:rPr lang="de-DE" dirty="0" err="1" smtClean="0"/>
              <a:t>diversity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Principal</a:t>
            </a:r>
            <a:r>
              <a:rPr lang="de-DE" dirty="0" smtClean="0"/>
              <a:t> Response </a:t>
            </a:r>
            <a:r>
              <a:rPr lang="de-DE" dirty="0" err="1" smtClean="0"/>
              <a:t>Curves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interpretation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concentration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Final </a:t>
            </a:r>
            <a:r>
              <a:rPr lang="de-DE" dirty="0" err="1" smtClean="0"/>
              <a:t>objective</a:t>
            </a:r>
            <a:r>
              <a:rPr lang="de-DE" dirty="0" smtClean="0"/>
              <a:t>: Derivation </a:t>
            </a:r>
            <a:r>
              <a:rPr lang="de-DE" dirty="0" err="1" smtClean="0"/>
              <a:t>of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PNEC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PNEC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433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412776"/>
            <a:ext cx="4178300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1 </a:t>
            </a:r>
            <a:r>
              <a:rPr lang="de-DE" dirty="0" err="1" smtClean="0"/>
              <a:t>application</a:t>
            </a:r>
            <a:r>
              <a:rPr lang="de-DE" dirty="0" smtClean="0"/>
              <a:t> in June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2nd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worst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dissipation</a:t>
            </a:r>
            <a:r>
              <a:rPr lang="de-DE" dirty="0" smtClean="0"/>
              <a:t> 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-test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Cyanamid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concentrations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b="1" dirty="0" smtClean="0"/>
              <a:t>0.03, 0.1, 0.3, 1, 3 µg / 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 at </a:t>
            </a:r>
            <a:r>
              <a:rPr lang="de-DE" dirty="0" err="1" smtClean="0"/>
              <a:t>analytical</a:t>
            </a:r>
            <a:r>
              <a:rPr lang="de-DE" dirty="0" smtClean="0"/>
              <a:t> lab at Fraunhofer 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Toxicological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: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funnel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outlet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Rinsing</a:t>
            </a:r>
            <a:r>
              <a:rPr lang="de-DE" dirty="0" smtClean="0"/>
              <a:t>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funnel</a:t>
            </a:r>
            <a:r>
              <a:rPr lang="de-DE" dirty="0" smtClean="0"/>
              <a:t> 3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tap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enclosure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274" y="1979840"/>
            <a:ext cx="4536505" cy="34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Exposure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412776"/>
            <a:ext cx="4501369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columns</a:t>
            </a:r>
            <a:r>
              <a:rPr lang="de-DE" dirty="0" smtClean="0"/>
              <a:t> at </a:t>
            </a:r>
            <a:r>
              <a:rPr lang="de-DE" dirty="0" err="1" smtClean="0"/>
              <a:t>at</a:t>
            </a:r>
            <a:r>
              <a:rPr lang="de-DE" dirty="0" smtClean="0"/>
              <a:t> least 3 </a:t>
            </a:r>
            <a:r>
              <a:rPr lang="de-DE" dirty="0" err="1" smtClean="0"/>
              <a:t>locations</a:t>
            </a:r>
            <a:r>
              <a:rPr lang="de-DE" dirty="0" smtClean="0"/>
              <a:t> per </a:t>
            </a:r>
            <a:r>
              <a:rPr lang="de-DE" dirty="0" err="1" smtClean="0"/>
              <a:t>enclosure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Take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pooled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Storage </a:t>
            </a:r>
            <a:r>
              <a:rPr lang="de-DE" dirty="0" err="1" smtClean="0"/>
              <a:t>deep-fozen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at Fraunhofer 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LC-MS, </a:t>
            </a:r>
            <a:r>
              <a:rPr lang="de-DE" dirty="0" err="1" smtClean="0"/>
              <a:t>intended</a:t>
            </a:r>
            <a:r>
              <a:rPr lang="de-DE" dirty="0" smtClean="0"/>
              <a:t> LOQ = </a:t>
            </a:r>
            <a:r>
              <a:rPr lang="en-GB" dirty="0"/>
              <a:t>≤ 0.003 mg/L</a:t>
            </a:r>
            <a:endParaRPr lang="de-D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"/>
          <a:stretch>
            <a:fillRect/>
          </a:stretch>
        </p:blipFill>
        <p:spPr bwMode="auto">
          <a:xfrm>
            <a:off x="4961744" y="1360961"/>
            <a:ext cx="2931845" cy="217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0" y="3681028"/>
            <a:ext cx="3024336" cy="22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546" t="3720" r="49587" b="4048"/>
          <a:stretch/>
        </p:blipFill>
        <p:spPr>
          <a:xfrm>
            <a:off x="1572331" y="3969688"/>
            <a:ext cx="3562350" cy="28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Phyto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zooplankton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0375" y="1412776"/>
            <a:ext cx="4645025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integrating</a:t>
            </a:r>
            <a:r>
              <a:rPr lang="de-DE" dirty="0" smtClean="0"/>
              <a:t> </a:t>
            </a:r>
            <a:r>
              <a:rPr lang="de-DE" dirty="0" err="1" smtClean="0"/>
              <a:t>samplers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Chlorophyll </a:t>
            </a:r>
            <a:r>
              <a:rPr lang="de-DE" dirty="0" err="1" smtClean="0"/>
              <a:t>analysis</a:t>
            </a:r>
            <a:r>
              <a:rPr lang="de-DE" dirty="0" smtClean="0"/>
              <a:t> via </a:t>
            </a:r>
            <a:r>
              <a:rPr lang="de-DE" dirty="0" err="1" smtClean="0"/>
              <a:t>delayed</a:t>
            </a:r>
            <a:r>
              <a:rPr lang="de-DE" dirty="0" smtClean="0"/>
              <a:t> </a:t>
            </a:r>
            <a:r>
              <a:rPr lang="de-DE" dirty="0" err="1" smtClean="0"/>
              <a:t>fluorescence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Algae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counting</a:t>
            </a:r>
            <a:r>
              <a:rPr lang="de-DE" dirty="0" smtClean="0"/>
              <a:t> via i</a:t>
            </a:r>
            <a:r>
              <a:rPr lang="en-GB" dirty="0" err="1" smtClean="0"/>
              <a:t>nverted</a:t>
            </a:r>
            <a:r>
              <a:rPr lang="en-GB" dirty="0" smtClean="0"/>
              <a:t> </a:t>
            </a:r>
            <a:r>
              <a:rPr lang="en-GB" dirty="0"/>
              <a:t>microscope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Taxonomic</a:t>
            </a:r>
            <a:r>
              <a:rPr lang="de-DE" dirty="0" smtClean="0"/>
              <a:t> </a:t>
            </a:r>
            <a:r>
              <a:rPr lang="de-DE" dirty="0" err="1" smtClean="0"/>
              <a:t>determination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counting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zooplankton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en-GB" dirty="0"/>
              <a:t>stereomicroscope</a:t>
            </a:r>
          </a:p>
        </p:txBody>
      </p:sp>
      <p:sp>
        <p:nvSpPr>
          <p:cNvPr id="6" name="Rechteck 5"/>
          <p:cNvSpPr/>
          <p:nvPr/>
        </p:nvSpPr>
        <p:spPr>
          <a:xfrm>
            <a:off x="5982966" y="4331643"/>
            <a:ext cx="2580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Photo zooplankton sampling?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macroinvertebrates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6" y="1412776"/>
            <a:ext cx="5852160" cy="4389120"/>
          </a:xfr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779912" y="3933056"/>
            <a:ext cx="1440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sz="1600" i="0" dirty="0" err="1" smtClean="0">
                <a:solidFill>
                  <a:schemeClr val="bg1"/>
                </a:solidFill>
                <a:effectLst/>
              </a:rPr>
              <a:t>Artificial</a:t>
            </a:r>
            <a:r>
              <a:rPr lang="de-DE" sz="1600" i="0" dirty="0" smtClean="0">
                <a:solidFill>
                  <a:schemeClr val="bg1"/>
                </a:solidFill>
                <a:effectLst/>
              </a:rPr>
              <a:t> Substrate Sampler</a:t>
            </a:r>
            <a:endParaRPr lang="de-DE" sz="160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19672" y="5351730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sz="1600" i="0" dirty="0" err="1" smtClean="0">
                <a:solidFill>
                  <a:schemeClr val="bg1"/>
                </a:solidFill>
                <a:effectLst/>
              </a:rPr>
              <a:t>Emergence</a:t>
            </a:r>
            <a:r>
              <a:rPr lang="de-DE" sz="160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de-DE" sz="1600" i="0" dirty="0" err="1" smtClean="0">
                <a:solidFill>
                  <a:schemeClr val="bg1"/>
                </a:solidFill>
                <a:effectLst/>
              </a:rPr>
              <a:t>trap</a:t>
            </a:r>
            <a:endParaRPr lang="de-DE" sz="160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6" t="1902" r="1"/>
          <a:stretch/>
        </p:blipFill>
        <p:spPr bwMode="auto">
          <a:xfrm>
            <a:off x="6630151" y="1412776"/>
            <a:ext cx="1990952" cy="441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10"/>
          <p:cNvCxnSpPr/>
          <p:nvPr/>
        </p:nvCxnSpPr>
        <p:spPr bwMode="auto">
          <a:xfrm flipV="1">
            <a:off x="5292080" y="4764052"/>
            <a:ext cx="2088232" cy="32113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53108" r="17717"/>
          <a:stretch>
            <a:fillRect/>
          </a:stretch>
        </p:blipFill>
        <p:spPr bwMode="auto">
          <a:xfrm>
            <a:off x="4243759" y="1494362"/>
            <a:ext cx="19526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17076" b="14230"/>
          <a:stretch>
            <a:fillRect/>
          </a:stretch>
        </p:blipFill>
        <p:spPr bwMode="auto">
          <a:xfrm>
            <a:off x="622787" y="1494362"/>
            <a:ext cx="1993769" cy="18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31" y="1494362"/>
            <a:ext cx="1412253" cy="18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"/>
          <a:stretch>
            <a:fillRect/>
          </a:stretch>
        </p:blipFill>
        <p:spPr bwMode="auto">
          <a:xfrm>
            <a:off x="7505700" y="449135"/>
            <a:ext cx="1115403" cy="8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R-001 March 2012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 Hommen - Tier 2C</Template>
  <TotalTime>0</TotalTime>
  <Words>473</Words>
  <Application>Microsoft Office PowerPoint</Application>
  <PresentationFormat>Bildschirmpräsentation (4:3)</PresentationFormat>
  <Paragraphs>115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Frutiger LT Com 45 Light</vt:lpstr>
      <vt:lpstr>Frutiger LT Com 55 Roman</vt:lpstr>
      <vt:lpstr>Symbol</vt:lpstr>
      <vt:lpstr>Times New Roman</vt:lpstr>
      <vt:lpstr>Wingdings</vt:lpstr>
      <vt:lpstr>AUR-001 March 2012</vt:lpstr>
      <vt:lpstr>Refined aquatic risk assessment for cyanamide released from Perlka</vt:lpstr>
      <vt:lpstr>Motivation</vt:lpstr>
      <vt:lpstr>Refinement of PNEC via outdoor model ecosystem study </vt:lpstr>
      <vt:lpstr>Test site and test systems</vt:lpstr>
      <vt:lpstr>Test design and evaluation</vt:lpstr>
      <vt:lpstr>Application</vt:lpstr>
      <vt:lpstr>Exposure </vt:lpstr>
      <vt:lpstr>Phyto- and zooplankton</vt:lpstr>
      <vt:lpstr>Sampling of macroinvertebrates</vt:lpstr>
      <vt:lpstr>Macrophytes</vt:lpstr>
      <vt:lpstr>Sampling schedule</vt:lpstr>
      <vt:lpstr>Effect classification (EFSA PPR 2013, Brock et al. 2015, ECHA Guidance on BPR 2017)</vt:lpstr>
      <vt:lpstr>Example effect evaluation</vt:lpstr>
      <vt:lpstr>PNEC for Ecological Threshold and Recovery Option EFSA (2013), ECHA Guidance on BPR (2017)</vt:lpstr>
      <vt:lpstr>Thank you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Lambda-cyhalothrin</dc:title>
  <dc:creator>Hommen, Udo</dc:creator>
  <cp:lastModifiedBy>Klein, Michael</cp:lastModifiedBy>
  <cp:revision>62</cp:revision>
  <dcterms:created xsi:type="dcterms:W3CDTF">2018-03-07T12:09:04Z</dcterms:created>
  <dcterms:modified xsi:type="dcterms:W3CDTF">2018-05-28T12:04:36Z</dcterms:modified>
</cp:coreProperties>
</file>