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1" r:id="rId1"/>
  </p:sldMasterIdLst>
  <p:notesMasterIdLst>
    <p:notesMasterId r:id="rId61"/>
  </p:notesMasterIdLst>
  <p:handoutMasterIdLst>
    <p:handoutMasterId r:id="rId62"/>
  </p:handoutMasterIdLst>
  <p:sldIdLst>
    <p:sldId id="656" r:id="rId2"/>
    <p:sldId id="657" r:id="rId3"/>
    <p:sldId id="716" r:id="rId4"/>
    <p:sldId id="658" r:id="rId5"/>
    <p:sldId id="660" r:id="rId6"/>
    <p:sldId id="712" r:id="rId7"/>
    <p:sldId id="659" r:id="rId8"/>
    <p:sldId id="661" r:id="rId9"/>
    <p:sldId id="717" r:id="rId10"/>
    <p:sldId id="662" r:id="rId11"/>
    <p:sldId id="663" r:id="rId12"/>
    <p:sldId id="665" r:id="rId13"/>
    <p:sldId id="718" r:id="rId14"/>
    <p:sldId id="708" r:id="rId15"/>
    <p:sldId id="666" r:id="rId16"/>
    <p:sldId id="675" r:id="rId17"/>
    <p:sldId id="676" r:id="rId18"/>
    <p:sldId id="677" r:id="rId19"/>
    <p:sldId id="719" r:id="rId20"/>
    <p:sldId id="667" r:id="rId21"/>
    <p:sldId id="668" r:id="rId22"/>
    <p:sldId id="669" r:id="rId23"/>
    <p:sldId id="691" r:id="rId24"/>
    <p:sldId id="670" r:id="rId25"/>
    <p:sldId id="672" r:id="rId26"/>
    <p:sldId id="678" r:id="rId27"/>
    <p:sldId id="679" r:id="rId28"/>
    <p:sldId id="680" r:id="rId29"/>
    <p:sldId id="681" r:id="rId30"/>
    <p:sldId id="683" r:id="rId31"/>
    <p:sldId id="682" r:id="rId32"/>
    <p:sldId id="684" r:id="rId33"/>
    <p:sldId id="685" r:id="rId34"/>
    <p:sldId id="710" r:id="rId35"/>
    <p:sldId id="674" r:id="rId36"/>
    <p:sldId id="686" r:id="rId37"/>
    <p:sldId id="687" r:id="rId38"/>
    <p:sldId id="688" r:id="rId39"/>
    <p:sldId id="714" r:id="rId40"/>
    <p:sldId id="689" r:id="rId41"/>
    <p:sldId id="690" r:id="rId42"/>
    <p:sldId id="720" r:id="rId43"/>
    <p:sldId id="692" r:id="rId44"/>
    <p:sldId id="693" r:id="rId45"/>
    <p:sldId id="694" r:id="rId46"/>
    <p:sldId id="695" r:id="rId47"/>
    <p:sldId id="696" r:id="rId48"/>
    <p:sldId id="697" r:id="rId49"/>
    <p:sldId id="699" r:id="rId50"/>
    <p:sldId id="700" r:id="rId51"/>
    <p:sldId id="701" r:id="rId52"/>
    <p:sldId id="702" r:id="rId53"/>
    <p:sldId id="703" r:id="rId54"/>
    <p:sldId id="704" r:id="rId55"/>
    <p:sldId id="705" r:id="rId56"/>
    <p:sldId id="706" r:id="rId57"/>
    <p:sldId id="707" r:id="rId58"/>
    <p:sldId id="715" r:id="rId59"/>
    <p:sldId id="370" r:id="rId60"/>
  </p:sldIdLst>
  <p:sldSz cx="9144000" cy="6858000" type="screen4x3"/>
  <p:notesSz cx="6797675" cy="9928225"/>
  <p:custDataLst>
    <p:tags r:id="rId63"/>
  </p:custDataLst>
  <p:defaultTextStyle>
    <a:defPPr>
      <a:defRPr lang="de-DE"/>
    </a:defPPr>
    <a:lvl1pPr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169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339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508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677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5846" algn="l" defTabSz="914339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016" algn="l" defTabSz="914339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185" algn="l" defTabSz="914339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355" algn="l" defTabSz="914339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orient="horz" pos="255" userDrawn="1">
          <p15:clr>
            <a:srgbClr val="A4A3A4"/>
          </p15:clr>
        </p15:guide>
        <p15:guide id="3" orient="horz" pos="1706" userDrawn="1">
          <p15:clr>
            <a:srgbClr val="A4A3A4"/>
          </p15:clr>
        </p15:guide>
        <p15:guide id="4" pos="54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">
          <p15:clr>
            <a:srgbClr val="A4A3A4"/>
          </p15:clr>
        </p15:guide>
        <p15:guide id="2" orient="horz" pos="5866">
          <p15:clr>
            <a:srgbClr val="A4A3A4"/>
          </p15:clr>
        </p15:guide>
        <p15:guide id="3" orient="horz" pos="2214">
          <p15:clr>
            <a:srgbClr val="A4A3A4"/>
          </p15:clr>
        </p15:guide>
        <p15:guide id="4" orient="horz" pos="2078">
          <p15:clr>
            <a:srgbClr val="A4A3A4"/>
          </p15:clr>
        </p15:guide>
        <p15:guide id="5" pos="309">
          <p15:clr>
            <a:srgbClr val="A4A3A4"/>
          </p15:clr>
        </p15:guide>
        <p15:guide id="6" pos="397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ein, Michael" initials="KM" lastIdx="3" clrIdx="0">
    <p:extLst>
      <p:ext uri="{19B8F6BF-5375-455C-9EA6-DF929625EA0E}">
        <p15:presenceInfo xmlns:p15="http://schemas.microsoft.com/office/powerpoint/2012/main" userId="S-1-5-21-1993962763-115176313-839522115-1339" providerId="AD"/>
      </p:ext>
    </p:extLst>
  </p:cmAuthor>
  <p:cmAuthor id="2" name="Hahn, Stefan" initials="HS" lastIdx="24" clrIdx="1">
    <p:extLst>
      <p:ext uri="{19B8F6BF-5375-455C-9EA6-DF929625EA0E}">
        <p15:presenceInfo xmlns:p15="http://schemas.microsoft.com/office/powerpoint/2012/main" userId="S-1-5-21-1039255528-3651952068-3628760446-2988" providerId="AD"/>
      </p:ext>
    </p:extLst>
  </p:cmAuthor>
  <p:cmAuthor id="3" name="Klein, Judith" initials="KJ" lastIdx="4" clrIdx="2">
    <p:extLst>
      <p:ext uri="{19B8F6BF-5375-455C-9EA6-DF929625EA0E}">
        <p15:presenceInfo xmlns:p15="http://schemas.microsoft.com/office/powerpoint/2012/main" userId="S-1-5-21-1993962763-115176313-839522115-11430" providerId="AD"/>
      </p:ext>
    </p:extLst>
  </p:cmAuthor>
  <p:cmAuthor id="4" name="Silke Hickmann" initials="SH" lastIdx="54" clrIdx="3">
    <p:extLst>
      <p:ext uri="{19B8F6BF-5375-455C-9EA6-DF929625EA0E}">
        <p15:presenceInfo xmlns:p15="http://schemas.microsoft.com/office/powerpoint/2012/main" userId="Silke Hickmann" providerId="None"/>
      </p:ext>
    </p:extLst>
  </p:cmAuthor>
  <p:cmAuthor id="5" name="klein" initials="k" lastIdx="17" clrIdx="4">
    <p:extLst>
      <p:ext uri="{19B8F6BF-5375-455C-9EA6-DF929625EA0E}">
        <p15:presenceInfo xmlns:p15="http://schemas.microsoft.com/office/powerpoint/2012/main" userId="kle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C7D"/>
    <a:srgbClr val="179C87"/>
    <a:srgbClr val="228B22"/>
    <a:srgbClr val="A9A9A9"/>
    <a:srgbClr val="8B4512"/>
    <a:srgbClr val="A62A2A"/>
    <a:srgbClr val="AED8E6"/>
    <a:srgbClr val="0000FE"/>
    <a:srgbClr val="FFFFFF"/>
    <a:srgbClr val="A8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2" autoAdjust="0"/>
    <p:restoredTop sz="90233" autoAdjust="0"/>
  </p:normalViewPr>
  <p:slideViewPr>
    <p:cSldViewPr snapToObjects="1" showGuides="1">
      <p:cViewPr varScale="1">
        <p:scale>
          <a:sx n="105" d="100"/>
          <a:sy n="105" d="100"/>
        </p:scale>
        <p:origin x="2250" y="108"/>
      </p:cViewPr>
      <p:guideLst>
        <p:guide orient="horz" pos="3793"/>
        <p:guide orient="horz" pos="255"/>
        <p:guide orient="horz" pos="1706"/>
        <p:guide pos="54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2" d="100"/>
          <a:sy n="82" d="100"/>
        </p:scale>
        <p:origin x="-3930" y="-210"/>
      </p:cViewPr>
      <p:guideLst>
        <p:guide orient="horz" pos="388"/>
        <p:guide orient="horz" pos="5866"/>
        <p:guide orient="horz" pos="2214"/>
        <p:guide orient="horz" pos="2078"/>
        <p:guide pos="309"/>
        <p:guide pos="3973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125" cy="496731"/>
          </a:xfrm>
          <a:prstGeom prst="rect">
            <a:avLst/>
          </a:prstGeom>
        </p:spPr>
        <p:txBody>
          <a:bodyPr vert="horz" lIns="92128" tIns="46063" rIns="92128" bIns="46063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948" y="2"/>
            <a:ext cx="2945125" cy="496731"/>
          </a:xfrm>
          <a:prstGeom prst="rect">
            <a:avLst/>
          </a:prstGeom>
        </p:spPr>
        <p:txBody>
          <a:bodyPr vert="horz" lIns="92128" tIns="46063" rIns="92128" bIns="46063" rtlCol="0"/>
          <a:lstStyle>
            <a:lvl1pPr algn="r">
              <a:defRPr sz="1200"/>
            </a:lvl1pPr>
          </a:lstStyle>
          <a:p>
            <a:fld id="{712E56AE-624E-49E0-8ED0-94A91F974A6E}" type="datetimeFigureOut">
              <a:rPr lang="de-DE" smtClean="0"/>
              <a:t>28.06.2022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9898"/>
            <a:ext cx="2945125" cy="496731"/>
          </a:xfrm>
          <a:prstGeom prst="rect">
            <a:avLst/>
          </a:prstGeom>
        </p:spPr>
        <p:txBody>
          <a:bodyPr vert="horz" lIns="92128" tIns="46063" rIns="92128" bIns="46063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948" y="9429898"/>
            <a:ext cx="2945125" cy="496731"/>
          </a:xfrm>
          <a:prstGeom prst="rect">
            <a:avLst/>
          </a:prstGeom>
        </p:spPr>
        <p:txBody>
          <a:bodyPr vert="horz" lIns="92128" tIns="46063" rIns="92128" bIns="46063" rtlCol="0" anchor="b"/>
          <a:lstStyle>
            <a:lvl1pPr algn="r">
              <a:defRPr sz="1200"/>
            </a:lvl1pPr>
          </a:lstStyle>
          <a:p>
            <a:fld id="{80BC5AC0-20DA-4069-B102-9653FA907D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477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90587" y="2"/>
            <a:ext cx="3635485" cy="496731"/>
          </a:xfrm>
          <a:prstGeom prst="rect">
            <a:avLst/>
          </a:prstGeom>
        </p:spPr>
        <p:txBody>
          <a:bodyPr vert="horz" lIns="0" tIns="90676" rIns="92128" bIns="46063" rtlCol="0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53304" y="2"/>
            <a:ext cx="1453784" cy="496731"/>
          </a:xfrm>
          <a:prstGeom prst="rect">
            <a:avLst/>
          </a:prstGeom>
        </p:spPr>
        <p:txBody>
          <a:bodyPr vert="horz" lIns="92128" tIns="90676" rIns="0" bIns="46063" rtlCol="0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D64C5CA1-81F4-43E1-8D15-34184FE6F392}" type="datetimeFigureOut">
              <a:rPr lang="de-DE" smtClean="0"/>
              <a:pPr/>
              <a:t>28.06.2022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96888" y="615950"/>
            <a:ext cx="3575050" cy="2682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8" tIns="46063" rIns="92128" bIns="46063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90587" y="3515449"/>
            <a:ext cx="5816502" cy="579567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90587" y="9429898"/>
            <a:ext cx="3635485" cy="496731"/>
          </a:xfrm>
          <a:prstGeom prst="rect">
            <a:avLst/>
          </a:prstGeom>
        </p:spPr>
        <p:txBody>
          <a:bodyPr vert="horz" lIns="0" tIns="46063" rIns="92128" bIns="181353" rtlCol="0" anchor="b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53303" y="9429898"/>
            <a:ext cx="1453784" cy="496731"/>
          </a:xfrm>
          <a:prstGeom prst="rect">
            <a:avLst/>
          </a:prstGeom>
        </p:spPr>
        <p:txBody>
          <a:bodyPr vert="horz" lIns="92128" tIns="46063" rIns="0" bIns="181353" rtlCol="0" anchor="b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6F118F77-BF2E-4843-AA6C-ED9ACCB38B4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3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39" indent="-171439" algn="l" defTabSz="914339" rtl="0" eaLnBrk="1" latinLnBrk="0" hangingPunct="1">
      <a:buClr>
        <a:srgbClr val="179C7D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360339" indent="-184138" algn="l" defTabSz="914339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536539" indent="-176201" algn="l" defTabSz="914339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715915" indent="-174613" algn="l" defTabSz="914339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896878" indent="-180963" algn="l" defTabSz="914339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5846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16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85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55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94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74081720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think-cell Folie" r:id="rId4" imgW="180" imgH="180" progId="TCLayout.ActiveDocument.1">
                  <p:embed/>
                </p:oleObj>
              </mc:Choice>
              <mc:Fallback>
                <p:oleObj name="think-cell Folie" r:id="rId4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6" y="1773238"/>
            <a:ext cx="8208000" cy="6476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dirty="0"/>
              <a:t>Master-Untertitelformat bearbeiten</a:t>
            </a:r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6" y="2492870"/>
            <a:ext cx="8208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69275" y="2636890"/>
            <a:ext cx="8208000" cy="338447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e-DE" dirty="0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V="1">
            <a:off x="466726" y="404813"/>
            <a:ext cx="820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6" y="476823"/>
            <a:ext cx="820800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914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9739186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think-cell Folie" r:id="rId4" imgW="180" imgH="180" progId="TCLayout.ActiveDocument.1">
                  <p:embed/>
                </p:oleObj>
              </mc:Choice>
              <mc:Fallback>
                <p:oleObj name="think-cell Folie" r:id="rId4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Line 12"/>
          <p:cNvSpPr>
            <a:spLocks noChangeShapeType="1"/>
          </p:cNvSpPr>
          <p:nvPr userDrawn="1"/>
        </p:nvSpPr>
        <p:spPr bwMode="auto">
          <a:xfrm flipV="1">
            <a:off x="466726" y="406800"/>
            <a:ext cx="820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  <p:sp>
        <p:nvSpPr>
          <p:cNvPr id="3085" name="Line 13"/>
          <p:cNvSpPr>
            <a:spLocks noChangeShapeType="1"/>
          </p:cNvSpPr>
          <p:nvPr userDrawn="1"/>
        </p:nvSpPr>
        <p:spPr bwMode="auto">
          <a:xfrm>
            <a:off x="466726" y="2492870"/>
            <a:ext cx="8208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  <p:sp>
        <p:nvSpPr>
          <p:cNvPr id="3091" name="Text Box 19"/>
          <p:cNvSpPr txBox="1">
            <a:spLocks noChangeArrowheads="1"/>
          </p:cNvSpPr>
          <p:nvPr userDrawn="1"/>
        </p:nvSpPr>
        <p:spPr bwMode="auto">
          <a:xfrm>
            <a:off x="455613" y="6433202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Fraunhofer </a:t>
            </a: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6" y="476823"/>
            <a:ext cx="820800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6" y="1773238"/>
            <a:ext cx="8208000" cy="6476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dirty="0"/>
              <a:t>Master-Untertitelformat bearbeiten</a:t>
            </a:r>
          </a:p>
        </p:txBody>
      </p:sp>
      <p:pic>
        <p:nvPicPr>
          <p:cNvPr id="11" name="Grafik 10" descr="Logo_ausgetauscht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02" y="3429000"/>
            <a:ext cx="4320600" cy="7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1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4836163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think-cell Folie" r:id="rId4" imgW="180" imgH="180" progId="TCLayout.ActiveDocument.1">
                  <p:embed/>
                </p:oleObj>
              </mc:Choice>
              <mc:Fallback>
                <p:oleObj name="think-cell Folie" r:id="rId4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6" y="476823"/>
            <a:ext cx="8208000" cy="1007908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4" name="Line 12"/>
          <p:cNvSpPr>
            <a:spLocks noChangeShapeType="1"/>
          </p:cNvSpPr>
          <p:nvPr userDrawn="1"/>
        </p:nvSpPr>
        <p:spPr bwMode="auto">
          <a:xfrm flipV="1">
            <a:off x="466726" y="406800"/>
            <a:ext cx="820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468001" y="1558800"/>
            <a:ext cx="82080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6727" y="1773238"/>
            <a:ext cx="8209275" cy="4248150"/>
          </a:xfrm>
        </p:spPr>
        <p:txBody>
          <a:bodyPr/>
          <a:lstStyle>
            <a:lvl1pPr marL="359976" indent="-359976">
              <a:buFont typeface="Wingdings" pitchFamily="2" charset="2"/>
              <a:buChar char="n"/>
              <a:defRPr/>
            </a:lvl1pPr>
            <a:lvl2pPr marL="719952" indent="-359976">
              <a:buFont typeface="Wingdings" pitchFamily="2" charset="2"/>
              <a:buChar char="n"/>
              <a:defRPr/>
            </a:lvl2pPr>
            <a:lvl3pPr marL="1079928">
              <a:defRPr/>
            </a:lvl3pPr>
            <a:lvl4pPr marL="1439903">
              <a:defRPr/>
            </a:lvl4pPr>
            <a:lvl5pPr marL="1799879" indent="-359976"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9666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5512677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think-cell Folie" r:id="rId4" imgW="180" imgH="180" progId="TCLayout.ActiveDocument.1">
                  <p:embed/>
                </p:oleObj>
              </mc:Choice>
              <mc:Fallback>
                <p:oleObj name="think-cell Folie" r:id="rId4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79711"/>
          </a:xfrm>
        </p:spPr>
        <p:txBody>
          <a:bodyPr wrap="square">
            <a:spAutoFit/>
          </a:bodyPr>
          <a:lstStyle>
            <a:lvl1pPr marL="0" indent="0" defTabSz="503966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26" y="1773238"/>
            <a:ext cx="8208000" cy="424815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41841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95369872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think-cell Folie" r:id="rId8" imgW="180" imgH="180" progId="TCLayout.ActiveDocument.1">
                  <p:embed/>
                </p:oleObj>
              </mc:Choice>
              <mc:Fallback>
                <p:oleObj name="think-cell Folie" r:id="rId8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66726" y="334800"/>
            <a:ext cx="8208000" cy="1225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66726" y="1774800"/>
            <a:ext cx="8208000" cy="4248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455613" y="6433202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Fraunhofer </a:t>
            </a:r>
          </a:p>
        </p:txBody>
      </p:sp>
      <p:pic>
        <p:nvPicPr>
          <p:cNvPr id="3" name="Grafik 2" descr="Logo_ausgetauscht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02" y="6300001"/>
            <a:ext cx="1417637" cy="233846"/>
          </a:xfrm>
          <a:prstGeom prst="rect">
            <a:avLst/>
          </a:prstGeom>
        </p:spPr>
      </p:pic>
      <p:sp>
        <p:nvSpPr>
          <p:cNvPr id="7" name="Line 7"/>
          <p:cNvSpPr>
            <a:spLocks noChangeShapeType="1"/>
          </p:cNvSpPr>
          <p:nvPr userDrawn="1"/>
        </p:nvSpPr>
        <p:spPr bwMode="auto">
          <a:xfrm flipV="1">
            <a:off x="469275" y="6165380"/>
            <a:ext cx="82080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6" rIns="91434" bIns="45716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712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3" r:id="rId2"/>
    <p:sldLayoutId id="2147483679" r:id="rId3"/>
    <p:sldLayoutId id="2147483674" r:id="rId4"/>
  </p:sldLayoutIdLst>
  <p:txStyles>
    <p:titleStyle>
      <a:lvl1pPr marL="0" indent="0" algn="l" defTabSz="503966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169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339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508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677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59976" indent="-359976" algn="l" defTabSz="359976" rtl="0" fontAlgn="base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19952" indent="-359976" algn="l" defTabSz="359976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079928" indent="-359976" algn="l" defTabSz="359976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439903" indent="-359976" algn="l" defTabSz="359976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799879" indent="-359976" algn="l" defTabSz="359976" rtl="0" fontAlgn="base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887411" indent="-358751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581" indent="-358751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750" indent="-358751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8920" indent="-358751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9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8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7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6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5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5" algn="l" defTabSz="9143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6.bin"/><Relationship Id="rId2" Type="http://schemas.microsoft.com/office/2007/relationships/media" Target="../media/media10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hyperlink" Target="https://esdac.jrc.ec.europa.eu/projects/focus-dg-sant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hyperlink" Target="https://www.ema.europa.eu/en/environmental-impact-assessment-veterinary-medicinal-products-sup-port-vich-guidelines-gl6-gl38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hyperlink" Target="https://www.ema.europa.eu/en/documents/other/questions-answers-implementation-cvmp-guideline-environmental-impact-assessment-veterinary-medicinal_en.pdf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hyperlink" Target="https://esdac.jrc.ec.europa.eu/projects/degradation-kinetic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hyperlink" Target="https://www.ema.europa.eu/en/documents/other/questions-answers-implementation-cvmp-guideline-environmental-impact-assessment-veterinary-medicinal_en.pdf" TargetMode="Externa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hyperlink" Target="mailto:Michael.Klein@ime.fraunhofer.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258082" y="2052699"/>
            <a:ext cx="460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Michael Klein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410" y="476823"/>
            <a:ext cx="8351316" cy="1008140"/>
          </a:xfrm>
        </p:spPr>
        <p:txBody>
          <a:bodyPr/>
          <a:lstStyle/>
          <a:p>
            <a:pPr algn="ctr"/>
            <a:r>
              <a:rPr lang="en-GB" dirty="0"/>
              <a:t>the fate of veterinary compounds in groundwater and surface water modelled by the FOCUS models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8F8620-45B0-BE3A-98B6-E592FBC4E445}"/>
              </a:ext>
            </a:extLst>
          </p:cNvPr>
          <p:cNvGrpSpPr>
            <a:grpSpLocks/>
          </p:cNvGrpSpPr>
          <p:nvPr/>
        </p:nvGrpSpPr>
        <p:grpSpPr bwMode="auto">
          <a:xfrm>
            <a:off x="483738" y="2704174"/>
            <a:ext cx="1662548" cy="1449821"/>
            <a:chOff x="2546" y="1168"/>
            <a:chExt cx="2603" cy="2978"/>
          </a:xfrm>
        </p:grpSpPr>
        <p:graphicFrame>
          <p:nvGraphicFramePr>
            <p:cNvPr id="6" name="Object 5">
              <a:hlinkClick r:id="" action="ppaction://ole?verb=0"/>
              <a:extLst>
                <a:ext uri="{FF2B5EF4-FFF2-40B4-BE49-F238E27FC236}">
                  <a16:creationId xmlns:a16="http://schemas.microsoft.com/office/drawing/2014/main" id="{EBE321E0-A426-2295-3E75-CF99040136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33413384"/>
                </p:ext>
              </p:extLst>
            </p:nvPr>
          </p:nvGraphicFramePr>
          <p:xfrm>
            <a:off x="2546" y="1168"/>
            <a:ext cx="2603" cy="2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8" name="Document" r:id="rId5" imgW="6320028" imgH="7411212" progId="Word.Document.8">
                    <p:embed/>
                  </p:oleObj>
                </mc:Choice>
                <mc:Fallback>
                  <p:oleObj name="Document" r:id="rId5" imgW="6320028" imgH="7411212" progId="Word.Document.8">
                    <p:embed/>
                    <p:pic>
                      <p:nvPicPr>
                        <p:cNvPr id="4104" name="Object 5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65B2FDED-F3F4-7020-0206-93B6166B08F1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6" y="1168"/>
                          <a:ext cx="2603" cy="29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7DCF5F-0CBA-6945-6273-1D21B9648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3598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14948B-3158-23B3-81A3-071CB33F7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" y="2734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95D4B88-B4E0-30D3-A157-D9B03C807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" y="3115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2032CE-F5B7-FC7C-251F-A6D693F89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3158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9EDF02-3A45-1437-8F67-C946895AE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62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CA19557A-F288-740E-3405-E8D0939BD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2773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BFF6A648-AB46-6013-4802-C8655EA81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" y="250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3917248D-37B3-A2CE-707C-C13494B75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2530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6BB93A20-51E1-B4DF-FB1B-B72D4434F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207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A51410EC-3A44-8233-8EE1-9771D836A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" y="206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A3A65151-7E6C-92D9-46EE-D060F8A26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5" y="4329274"/>
            <a:ext cx="1836455" cy="16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0F73F7E-1F11-BC8C-EA59-3D6F650390A9}"/>
              </a:ext>
            </a:extLst>
          </p:cNvPr>
          <p:cNvSpPr txBox="1">
            <a:spLocks/>
          </p:cNvSpPr>
          <p:nvPr/>
        </p:nvSpPr>
        <p:spPr bwMode="auto">
          <a:xfrm>
            <a:off x="2997468" y="3316064"/>
            <a:ext cx="5751112" cy="16758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GB" kern="0" dirty="0"/>
              <a:t>History and Background of the FOCUS Models</a:t>
            </a:r>
          </a:p>
          <a:p>
            <a:pPr lvl="1"/>
            <a:r>
              <a:rPr lang="en-GB" kern="0" dirty="0"/>
              <a:t>Description of the scenarios</a:t>
            </a:r>
          </a:p>
          <a:p>
            <a:pPr lvl="1"/>
            <a:r>
              <a:rPr lang="en-GB" kern="0" dirty="0"/>
              <a:t>Working with the FOCUS </a:t>
            </a:r>
            <a:r>
              <a:rPr lang="en-GB" kern="0" dirty="0" smtClean="0"/>
              <a:t>models</a:t>
            </a:r>
            <a:br>
              <a:rPr lang="en-GB" kern="0" dirty="0" smtClean="0"/>
            </a:br>
            <a:r>
              <a:rPr lang="en-GB" kern="0" dirty="0" smtClean="0"/>
              <a:t>(relevant especially for users of the </a:t>
            </a:r>
            <a:r>
              <a:rPr lang="en-GB" kern="0" dirty="0" err="1" smtClean="0"/>
              <a:t>programes</a:t>
            </a:r>
            <a:r>
              <a:rPr lang="en-GB" kern="0" dirty="0" smtClean="0"/>
              <a:t>)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20" name="Textfeld 19"/>
          <p:cNvSpPr txBox="1"/>
          <p:nvPr/>
        </p:nvSpPr>
        <p:spPr>
          <a:xfrm>
            <a:off x="7452400" y="5635804"/>
            <a:ext cx="141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May 2022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4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7"/>
    </mc:Choice>
    <mc:Fallback>
      <p:transition spd="slow" advTm="4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ECB8D3BF-E621-5198-31B5-E8A7083FA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693846"/>
              </p:ext>
            </p:extLst>
          </p:nvPr>
        </p:nvGraphicFramePr>
        <p:xfrm>
          <a:off x="1381223" y="1146957"/>
          <a:ext cx="7751962" cy="409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5" name="Document" r:id="rId5" imgW="7955280" imgH="5559552" progId="Word.Document.8">
                  <p:embed/>
                </p:oleObj>
              </mc:Choice>
              <mc:Fallback>
                <p:oleObj name="Document" r:id="rId5" imgW="7955280" imgH="5559552" progId="Word.Document.8">
                  <p:embed/>
                  <p:pic>
                    <p:nvPicPr>
                      <p:cNvPr id="18435" name="Object 3">
                        <a:extLst>
                          <a:ext uri="{FF2B5EF4-FFF2-40B4-BE49-F238E27FC236}">
                            <a16:creationId xmlns:a16="http://schemas.microsoft.com/office/drawing/2014/main" id="{01BE4983-E030-A65B-2E18-908252CE7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223" y="1146957"/>
                        <a:ext cx="7751962" cy="4097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0502340-326A-2BD2-1F99-86689A19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69332"/>
          </a:xfrm>
        </p:spPr>
        <p:txBody>
          <a:bodyPr/>
          <a:lstStyle/>
          <a:p>
            <a:r>
              <a:rPr lang="de-DE" dirty="0"/>
              <a:t>SW </a:t>
            </a:r>
            <a:r>
              <a:rPr lang="de-DE" dirty="0" err="1"/>
              <a:t>scenarios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characterised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en-GB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BB3B0F34-23D7-DA9D-3E17-1B480E27C2F8}"/>
              </a:ext>
            </a:extLst>
          </p:cNvPr>
          <p:cNvSpPr txBox="1">
            <a:spLocks/>
          </p:cNvSpPr>
          <p:nvPr/>
        </p:nvSpPr>
        <p:spPr>
          <a:xfrm>
            <a:off x="469275" y="5167256"/>
            <a:ext cx="748719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Scenarios </a:t>
            </a:r>
            <a:r>
              <a:rPr lang="de-DE" sz="1800" b="0" dirty="0" err="1"/>
              <a:t>differ</a:t>
            </a:r>
            <a:r>
              <a:rPr lang="de-DE" sz="1800" b="0" dirty="0"/>
              <a:t> </a:t>
            </a:r>
            <a:r>
              <a:rPr lang="de-DE" sz="1800" b="0" dirty="0" err="1"/>
              <a:t>within</a:t>
            </a:r>
            <a:r>
              <a:rPr lang="de-DE" sz="1800" b="0" dirty="0"/>
              <a:t> </a:t>
            </a:r>
            <a:r>
              <a:rPr lang="de-DE" sz="1800" b="0" dirty="0" err="1"/>
              <a:t>temperature</a:t>
            </a:r>
            <a:r>
              <a:rPr lang="de-DE" sz="1800" b="0" dirty="0"/>
              <a:t>, </a:t>
            </a:r>
            <a:r>
              <a:rPr lang="de-DE" sz="1800" b="0" dirty="0" err="1"/>
              <a:t>rainfall</a:t>
            </a:r>
            <a:r>
              <a:rPr lang="de-DE" sz="1800" b="0" dirty="0"/>
              <a:t>, </a:t>
            </a:r>
            <a:r>
              <a:rPr lang="de-DE" sz="1800" b="0" dirty="0" err="1"/>
              <a:t>recharge</a:t>
            </a:r>
            <a:r>
              <a:rPr lang="de-DE" dirty="0"/>
              <a:t>,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and </a:t>
            </a:r>
            <a:r>
              <a:rPr lang="de-DE" dirty="0" err="1"/>
              <a:t>slope</a:t>
            </a:r>
            <a:endParaRPr lang="en-GB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2A3453-17B4-E1F0-99A5-764A28454B6A}"/>
              </a:ext>
            </a:extLst>
          </p:cNvPr>
          <p:cNvGrpSpPr>
            <a:grpSpLocks/>
          </p:cNvGrpSpPr>
          <p:nvPr/>
        </p:nvGrpSpPr>
        <p:grpSpPr bwMode="auto">
          <a:xfrm>
            <a:off x="82745" y="953382"/>
            <a:ext cx="1224170" cy="1108842"/>
            <a:chOff x="2784" y="912"/>
            <a:chExt cx="2603" cy="2978"/>
          </a:xfrm>
        </p:grpSpPr>
        <p:graphicFrame>
          <p:nvGraphicFramePr>
            <p:cNvPr id="7" name="Object 5">
              <a:hlinkClick r:id="" action="ppaction://ole?verb=0"/>
              <a:extLst>
                <a:ext uri="{FF2B5EF4-FFF2-40B4-BE49-F238E27FC236}">
                  <a16:creationId xmlns:a16="http://schemas.microsoft.com/office/drawing/2014/main" id="{89F374C4-AAD0-49A1-EDCB-0EE1609CE6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784" y="912"/>
            <a:ext cx="2603" cy="2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6" name="Document" r:id="rId7" imgW="6320028" imgH="7411212" progId="Word.Document.8">
                    <p:embed/>
                  </p:oleObj>
                </mc:Choice>
                <mc:Fallback>
                  <p:oleObj name="Document" r:id="rId7" imgW="6320028" imgH="7411212" progId="Word.Document.8">
                    <p:embed/>
                    <p:pic>
                      <p:nvPicPr>
                        <p:cNvPr id="19" name="Object 5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AF3990AE-B0AA-A0B9-3A1E-3D00C2701192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912"/>
                          <a:ext cx="2603" cy="29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9A4C5537-D0F4-8DA8-4467-EA02EDFFE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3598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D4DA1561-B628-7C4E-3816-32C4E7C6B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" y="2734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F973B48E-5C75-8E81-DF4E-92486B6AE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" y="3115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C30A3A46-757E-FE53-4092-BCB756781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3158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991350F4-0839-689C-FBE6-CF95498D9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62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173439F1-0E38-2F6B-CB60-5DF094C58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2773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ACC73666-5B78-59BB-1518-E76B25976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" y="250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A1EBE712-C36A-C845-A8D1-209085FC9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2530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526CA0E7-43BB-3CDD-67E3-D16281AEC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207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A4DF0BFA-D028-0D71-CF38-A69D005F0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" y="206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</p:grpSp>
      <p:sp>
        <p:nvSpPr>
          <p:cNvPr id="18" name="Pfeil nach unten 17"/>
          <p:cNvSpPr/>
          <p:nvPr/>
        </p:nvSpPr>
        <p:spPr bwMode="auto">
          <a:xfrm rot="16200000">
            <a:off x="-43359" y="5210615"/>
            <a:ext cx="576081" cy="489363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1C99C531-B199-4C47-3C82-65F3066BF6F7}"/>
              </a:ext>
            </a:extLst>
          </p:cNvPr>
          <p:cNvSpPr txBox="1">
            <a:spLocks/>
          </p:cNvSpPr>
          <p:nvPr/>
        </p:nvSpPr>
        <p:spPr>
          <a:xfrm>
            <a:off x="1366222" y="1555835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 err="1"/>
              <a:t>Lanna</a:t>
            </a:r>
            <a:endParaRPr lang="en-GB" sz="1200" kern="0" dirty="0"/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ABBCB1D5-EF70-1941-6E9A-9C85183C0E68}"/>
              </a:ext>
            </a:extLst>
          </p:cNvPr>
          <p:cNvSpPr txBox="1">
            <a:spLocks/>
          </p:cNvSpPr>
          <p:nvPr/>
        </p:nvSpPr>
        <p:spPr>
          <a:xfrm>
            <a:off x="1351965" y="1976803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 err="1"/>
              <a:t>Brimstone</a:t>
            </a:r>
            <a:endParaRPr lang="en-GB" sz="1200" kern="0" dirty="0"/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51D66D39-4983-F29E-5A6A-F854BF4D7276}"/>
              </a:ext>
            </a:extLst>
          </p:cNvPr>
          <p:cNvSpPr txBox="1">
            <a:spLocks/>
          </p:cNvSpPr>
          <p:nvPr/>
        </p:nvSpPr>
        <p:spPr>
          <a:xfrm>
            <a:off x="1344069" y="2316062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 err="1"/>
              <a:t>Vredepeel</a:t>
            </a:r>
            <a:endParaRPr lang="en-GB" sz="1200" kern="0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A31027B7-656D-E1B6-AF1B-B7940A063739}"/>
              </a:ext>
            </a:extLst>
          </p:cNvPr>
          <p:cNvSpPr txBox="1">
            <a:spLocks/>
          </p:cNvSpPr>
          <p:nvPr/>
        </p:nvSpPr>
        <p:spPr>
          <a:xfrm>
            <a:off x="1343846" y="2666397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 err="1"/>
              <a:t>Skousbo</a:t>
            </a:r>
            <a:endParaRPr lang="en-GB" sz="1200" kern="0" dirty="0"/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87987A4A-982E-E40C-8471-F2A5B6697D20}"/>
              </a:ext>
            </a:extLst>
          </p:cNvPr>
          <p:cNvSpPr txBox="1">
            <a:spLocks/>
          </p:cNvSpPr>
          <p:nvPr/>
        </p:nvSpPr>
        <p:spPr>
          <a:xfrm>
            <a:off x="1360844" y="3035729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/>
              <a:t>La </a:t>
            </a:r>
            <a:r>
              <a:rPr lang="de-DE" sz="1200" b="0" dirty="0" err="1"/>
              <a:t>Jailliere</a:t>
            </a:r>
            <a:endParaRPr lang="en-GB" sz="1200" kern="0" dirty="0"/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A8F71E00-1166-A9F4-F0B4-52E530D4200E}"/>
              </a:ext>
            </a:extLst>
          </p:cNvPr>
          <p:cNvSpPr txBox="1">
            <a:spLocks/>
          </p:cNvSpPr>
          <p:nvPr/>
        </p:nvSpPr>
        <p:spPr>
          <a:xfrm>
            <a:off x="1362645" y="3406199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 err="1"/>
              <a:t>Thiva</a:t>
            </a:r>
            <a:endParaRPr lang="en-GB" sz="1200" kern="0" dirty="0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2FED6BC3-89FF-91C6-9C3C-F488519C01EE}"/>
              </a:ext>
            </a:extLst>
          </p:cNvPr>
          <p:cNvSpPr txBox="1">
            <a:spLocks/>
          </p:cNvSpPr>
          <p:nvPr/>
        </p:nvSpPr>
        <p:spPr>
          <a:xfrm>
            <a:off x="1306915" y="3774393"/>
            <a:ext cx="1054439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/>
              <a:t>Weiherbach</a:t>
            </a:r>
            <a:endParaRPr lang="en-GB" sz="1200" kern="0" dirty="0"/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7782167C-B34F-F9DC-9138-2EC2BCC0A678}"/>
              </a:ext>
            </a:extLst>
          </p:cNvPr>
          <p:cNvSpPr txBox="1">
            <a:spLocks/>
          </p:cNvSpPr>
          <p:nvPr/>
        </p:nvSpPr>
        <p:spPr>
          <a:xfrm>
            <a:off x="1344069" y="4514924"/>
            <a:ext cx="942975" cy="233065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/>
              <a:t>Bologna</a:t>
            </a:r>
            <a:endParaRPr lang="en-GB" sz="1200" kern="0" dirty="0"/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87957D04-C635-784D-E247-9C10542088A0}"/>
              </a:ext>
            </a:extLst>
          </p:cNvPr>
          <p:cNvSpPr txBox="1">
            <a:spLocks/>
          </p:cNvSpPr>
          <p:nvPr/>
        </p:nvSpPr>
        <p:spPr>
          <a:xfrm>
            <a:off x="1351965" y="4156058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/>
              <a:t>Porto</a:t>
            </a:r>
            <a:endParaRPr lang="en-GB" sz="1200" kern="0" dirty="0"/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3DE1F398-0C80-2F2F-A100-028A7DCFF7E8}"/>
              </a:ext>
            </a:extLst>
          </p:cNvPr>
          <p:cNvSpPr txBox="1">
            <a:spLocks/>
          </p:cNvSpPr>
          <p:nvPr/>
        </p:nvSpPr>
        <p:spPr>
          <a:xfrm>
            <a:off x="1362645" y="4869586"/>
            <a:ext cx="980130" cy="36933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200" b="0" dirty="0" err="1"/>
              <a:t>Roujan</a:t>
            </a:r>
            <a:endParaRPr lang="en-GB" sz="1200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8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46"/>
    </mc:Choice>
    <mc:Fallback>
      <p:transition spd="slow" advTm="7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3BAA6-300E-B552-30E2-B02C3F41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Different </a:t>
            </a:r>
            <a:r>
              <a:rPr lang="de-DE" sz="2400" dirty="0" err="1"/>
              <a:t>models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SW and GW </a:t>
            </a:r>
            <a:r>
              <a:rPr lang="de-DE" sz="2400" dirty="0" err="1"/>
              <a:t>were</a:t>
            </a:r>
            <a:r>
              <a:rPr lang="de-DE" sz="2400" dirty="0"/>
              <a:t> </a:t>
            </a:r>
            <a:r>
              <a:rPr lang="de-DE" sz="2400" dirty="0" err="1"/>
              <a:t>developed</a:t>
            </a:r>
            <a:endParaRPr lang="en-GB" sz="2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B84CF6-FB08-786D-79D9-8C3BB8A5F5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5420" y="1009924"/>
            <a:ext cx="6682018" cy="837339"/>
          </a:xfrm>
        </p:spPr>
        <p:txBody>
          <a:bodyPr/>
          <a:lstStyle/>
          <a:p>
            <a:r>
              <a:rPr lang="de-DE" dirty="0"/>
              <a:t>GW:	PEARL (PELMO, MACRO, PRZM)</a:t>
            </a:r>
          </a:p>
          <a:p>
            <a:r>
              <a:rPr lang="de-DE" dirty="0"/>
              <a:t>SW:</a:t>
            </a:r>
            <a:r>
              <a:rPr lang="de-DE" dirty="0">
                <a:solidFill>
                  <a:srgbClr val="FF0000"/>
                </a:solidFill>
              </a:rPr>
              <a:t> 	</a:t>
            </a:r>
            <a:endParaRPr lang="de-DE" dirty="0"/>
          </a:p>
          <a:p>
            <a:endParaRPr lang="de-DE" dirty="0"/>
          </a:p>
          <a:p>
            <a:pPr lvl="6"/>
            <a:endParaRPr lang="de-DE" dirty="0"/>
          </a:p>
          <a:p>
            <a:pPr marL="1985830" lvl="6" indent="0">
              <a:buNone/>
            </a:pPr>
            <a:r>
              <a:rPr lang="en-GB" dirty="0"/>
              <a:t>	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6BA25FC1-C8C1-A70B-ED99-B52586556F4E}"/>
              </a:ext>
            </a:extLst>
          </p:cNvPr>
          <p:cNvSpPr txBox="1">
            <a:spLocks/>
          </p:cNvSpPr>
          <p:nvPr/>
        </p:nvSpPr>
        <p:spPr>
          <a:xfrm>
            <a:off x="611450" y="5275351"/>
            <a:ext cx="5760799" cy="576083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dirty="0"/>
              <a:t>Parallel models were developed for GW, whereas a sequence of models was developed for </a:t>
            </a:r>
            <a:r>
              <a:rPr lang="en-GB" dirty="0"/>
              <a:t>SW</a:t>
            </a:r>
            <a:endParaRPr lang="en-GB" kern="0" dirty="0"/>
          </a:p>
        </p:txBody>
      </p:sp>
      <p:grpSp>
        <p:nvGrpSpPr>
          <p:cNvPr id="59" name="Gruppieren 58"/>
          <p:cNvGrpSpPr/>
          <p:nvPr/>
        </p:nvGrpSpPr>
        <p:grpSpPr>
          <a:xfrm>
            <a:off x="991557" y="1700760"/>
            <a:ext cx="7499078" cy="4424725"/>
            <a:chOff x="991557" y="1172142"/>
            <a:chExt cx="7499078" cy="4424725"/>
          </a:xfrm>
        </p:grpSpPr>
        <p:pic>
          <p:nvPicPr>
            <p:cNvPr id="5" name="Grafik 3">
              <a:extLst>
                <a:ext uri="{FF2B5EF4-FFF2-40B4-BE49-F238E27FC236}">
                  <a16:creationId xmlns:a16="http://schemas.microsoft.com/office/drawing/2014/main" id="{31F2434A-0091-89E4-0CA6-D0C22CBB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449" y="3864909"/>
              <a:ext cx="1722186" cy="173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6">
              <a:extLst>
                <a:ext uri="{FF2B5EF4-FFF2-40B4-BE49-F238E27FC236}">
                  <a16:creationId xmlns:a16="http://schemas.microsoft.com/office/drawing/2014/main" id="{BA63AE79-43C1-2AEF-D2BA-5D146DE82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579" y="3146366"/>
              <a:ext cx="1528440" cy="1334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7">
              <a:extLst>
                <a:ext uri="{FF2B5EF4-FFF2-40B4-BE49-F238E27FC236}">
                  <a16:creationId xmlns:a16="http://schemas.microsoft.com/office/drawing/2014/main" id="{7F1EBD7C-A36A-8860-5118-45F3AD47A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966" y="3151950"/>
              <a:ext cx="1511183" cy="13049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1">
              <a:extLst>
                <a:ext uri="{FF2B5EF4-FFF2-40B4-BE49-F238E27FC236}">
                  <a16:creationId xmlns:a16="http://schemas.microsoft.com/office/drawing/2014/main" id="{79672E4E-4E4B-6E24-9D1F-D3048AC76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5004" y="2776097"/>
              <a:ext cx="1511182" cy="274434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sz="1200" b="1" dirty="0">
                  <a:latin typeface="Arial" panose="020B0604020202020204" pitchFamily="34" charset="0"/>
                </a:rPr>
                <a:t>Run-off (PRZM)</a:t>
              </a:r>
            </a:p>
          </p:txBody>
        </p:sp>
        <p:pic>
          <p:nvPicPr>
            <p:cNvPr id="20" name="Grafik 2">
              <a:extLst>
                <a:ext uri="{FF2B5EF4-FFF2-40B4-BE49-F238E27FC236}">
                  <a16:creationId xmlns:a16="http://schemas.microsoft.com/office/drawing/2014/main" id="{C68AD6BE-8201-9612-7A2C-18DF6DB9A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57" y="3157917"/>
              <a:ext cx="1802283" cy="129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41">
              <a:extLst>
                <a:ext uri="{FF2B5EF4-FFF2-40B4-BE49-F238E27FC236}">
                  <a16:creationId xmlns:a16="http://schemas.microsoft.com/office/drawing/2014/main" id="{C4700AC0-D8DA-38A4-A606-C06A15460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558" y="2784699"/>
              <a:ext cx="1802282" cy="274434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sz="1200" b="1" dirty="0">
                  <a:latin typeface="Arial" panose="020B0604020202020204" pitchFamily="34" charset="0"/>
                </a:rPr>
                <a:t>Drift (SWASH)</a:t>
              </a:r>
            </a:p>
          </p:txBody>
        </p:sp>
        <p:sp>
          <p:nvSpPr>
            <p:cNvPr id="23" name="Rectangle 41">
              <a:extLst>
                <a:ext uri="{FF2B5EF4-FFF2-40B4-BE49-F238E27FC236}">
                  <a16:creationId xmlns:a16="http://schemas.microsoft.com/office/drawing/2014/main" id="{430020E9-8370-FE7C-B697-0404EC383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196" y="2784700"/>
              <a:ext cx="1559823" cy="274434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sz="1200" b="1" dirty="0">
                  <a:latin typeface="Arial" panose="020B0604020202020204" pitchFamily="34" charset="0"/>
                </a:rPr>
                <a:t>Drainage (MACRO)</a:t>
              </a:r>
            </a:p>
          </p:txBody>
        </p:sp>
        <p:pic>
          <p:nvPicPr>
            <p:cNvPr id="24" name="Grafik 2">
              <a:extLst>
                <a:ext uri="{FF2B5EF4-FFF2-40B4-BE49-F238E27FC236}">
                  <a16:creationId xmlns:a16="http://schemas.microsoft.com/office/drawing/2014/main" id="{1063CC81-33D7-62CD-5B8A-E1ADB474F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969" y="1172142"/>
              <a:ext cx="1612051" cy="108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Gewinkelter Verbinder 40"/>
            <p:cNvCxnSpPr>
              <a:stCxn id="24" idx="2"/>
              <a:endCxn id="22" idx="0"/>
            </p:cNvCxnSpPr>
            <p:nvPr/>
          </p:nvCxnSpPr>
          <p:spPr bwMode="auto">
            <a:xfrm rot="5400000">
              <a:off x="2639536" y="1514240"/>
              <a:ext cx="523622" cy="2017296"/>
            </a:xfrm>
            <a:prstGeom prst="bentConnector3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winkelter Verbinder 42"/>
            <p:cNvCxnSpPr>
              <a:stCxn id="24" idx="2"/>
              <a:endCxn id="23" idx="0"/>
            </p:cNvCxnSpPr>
            <p:nvPr/>
          </p:nvCxnSpPr>
          <p:spPr bwMode="auto">
            <a:xfrm rot="16200000" flipH="1">
              <a:off x="3661240" y="2509831"/>
              <a:ext cx="523623" cy="26113"/>
            </a:xfrm>
            <a:prstGeom prst="bentConnector3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winkelter Verbinder 44"/>
            <p:cNvCxnSpPr/>
            <p:nvPr/>
          </p:nvCxnSpPr>
          <p:spPr bwMode="auto">
            <a:xfrm rot="16200000" flipH="1">
              <a:off x="4557347" y="1623287"/>
              <a:ext cx="515020" cy="1790600"/>
            </a:xfrm>
            <a:prstGeom prst="bentConnector3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winkelter Verbinder 46"/>
            <p:cNvCxnSpPr>
              <a:stCxn id="20" idx="2"/>
              <a:endCxn id="5" idx="1"/>
            </p:cNvCxnSpPr>
            <p:nvPr/>
          </p:nvCxnSpPr>
          <p:spPr bwMode="auto">
            <a:xfrm rot="16200000" flipH="1">
              <a:off x="4190570" y="2153009"/>
              <a:ext cx="280008" cy="4875750"/>
            </a:xfrm>
            <a:prstGeom prst="bentConnector2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winkelter Verbinder 48"/>
            <p:cNvCxnSpPr>
              <a:stCxn id="7" idx="2"/>
              <a:endCxn id="5" idx="1"/>
            </p:cNvCxnSpPr>
            <p:nvPr/>
          </p:nvCxnSpPr>
          <p:spPr bwMode="auto">
            <a:xfrm rot="16200000" flipH="1">
              <a:off x="5207021" y="3169460"/>
              <a:ext cx="273964" cy="2848891"/>
            </a:xfrm>
            <a:prstGeom prst="bentConnector2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winkelter Verbinder 50"/>
            <p:cNvCxnSpPr>
              <a:stCxn id="6" idx="2"/>
              <a:endCxn id="5" idx="1"/>
            </p:cNvCxnSpPr>
            <p:nvPr/>
          </p:nvCxnSpPr>
          <p:spPr bwMode="auto">
            <a:xfrm rot="16200000" flipH="1">
              <a:off x="6119887" y="4082325"/>
              <a:ext cx="250475" cy="1046650"/>
            </a:xfrm>
            <a:prstGeom prst="bentConnector2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0" name="Pfeil nach unten 59"/>
          <p:cNvSpPr/>
          <p:nvPr/>
        </p:nvSpPr>
        <p:spPr bwMode="auto">
          <a:xfrm rot="16200000">
            <a:off x="-141667" y="5412993"/>
            <a:ext cx="746034" cy="470753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C4700AC0-D8DA-38A4-A606-C06A15460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571" y="1332645"/>
            <a:ext cx="1802282" cy="274434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 sz="1200" b="1" dirty="0">
                <a:latin typeface="Arial" panose="020B0604020202020204" pitchFamily="34" charset="0"/>
              </a:rPr>
              <a:t>SWASH</a:t>
            </a:r>
          </a:p>
        </p:txBody>
      </p:sp>
      <p:sp>
        <p:nvSpPr>
          <p:cNvPr id="27" name="Rectangle 41">
            <a:extLst>
              <a:ext uri="{FF2B5EF4-FFF2-40B4-BE49-F238E27FC236}">
                <a16:creationId xmlns:a16="http://schemas.microsoft.com/office/drawing/2014/main" id="{79672E4E-4E4B-6E24-9D1F-D3048AC76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042" y="4052807"/>
            <a:ext cx="1511182" cy="274434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 sz="1200" b="1" dirty="0" err="1">
                <a:latin typeface="Arial" panose="020B0604020202020204" pitchFamily="34" charset="0"/>
              </a:rPr>
              <a:t>PECsw</a:t>
            </a:r>
            <a:r>
              <a:rPr lang="en-GB" altLang="en-US" sz="1200" b="1" dirty="0">
                <a:latin typeface="Arial" panose="020B0604020202020204" pitchFamily="34" charset="0"/>
              </a:rPr>
              <a:t> (TOXSWA)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705"/>
    </mc:Choice>
    <mc:Fallback>
      <p:transition spd="slow" advTm="20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738664"/>
          </a:xfrm>
        </p:spPr>
        <p:txBody>
          <a:bodyPr/>
          <a:lstStyle/>
          <a:p>
            <a:r>
              <a:rPr lang="en-US" dirty="0"/>
              <a:t>Models are different but based on similar theory</a:t>
            </a:r>
            <a:br>
              <a:rPr lang="en-US" dirty="0"/>
            </a:b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B84CF6-FB08-786D-79D9-8C3BB8A5F5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9275" y="980660"/>
            <a:ext cx="7919255" cy="4340957"/>
          </a:xfrm>
        </p:spPr>
        <p:txBody>
          <a:bodyPr/>
          <a:lstStyle/>
          <a:p>
            <a:r>
              <a:rPr lang="en-GB" dirty="0"/>
              <a:t>Simulations are always complex and based on numerical solutions (no analytical models)</a:t>
            </a:r>
          </a:p>
          <a:p>
            <a:r>
              <a:rPr lang="en-GB" dirty="0"/>
              <a:t>All models use time steps, at least of 1 day for the calculation</a:t>
            </a:r>
          </a:p>
          <a:p>
            <a:r>
              <a:rPr lang="en-GB" dirty="0"/>
              <a:t>The models have user friendly shells</a:t>
            </a:r>
          </a:p>
          <a:p>
            <a:pPr lvl="1"/>
            <a:r>
              <a:rPr lang="en-GB" dirty="0"/>
              <a:t>To prevent mistakes by the user</a:t>
            </a:r>
          </a:p>
          <a:p>
            <a:pPr lvl="1"/>
            <a:r>
              <a:rPr lang="en-GB" dirty="0"/>
              <a:t>To support interpretation of results</a:t>
            </a:r>
          </a:p>
          <a:p>
            <a:r>
              <a:rPr lang="en-GB" dirty="0"/>
              <a:t>The groundwater model (FOCUS PEARL) runs over a period of 20years and calculates the 90</a:t>
            </a:r>
            <a:r>
              <a:rPr lang="en-GB" baseline="30000" dirty="0"/>
              <a:t>th</a:t>
            </a:r>
            <a:r>
              <a:rPr lang="en-GB" dirty="0"/>
              <a:t> percentile of annual concentrations in groundwater</a:t>
            </a:r>
          </a:p>
          <a:p>
            <a:r>
              <a:rPr lang="en-GB" dirty="0"/>
              <a:t>The surface water model calculates maximum and time weighted concentrations (TWA) over a period of 1 year. </a:t>
            </a:r>
          </a:p>
          <a:p>
            <a:pPr lvl="1"/>
            <a:endParaRPr lang="en-GB" dirty="0"/>
          </a:p>
          <a:p>
            <a:pPr lvl="6"/>
            <a:endParaRPr lang="en-GB" dirty="0"/>
          </a:p>
          <a:p>
            <a:pPr marL="1985830" lvl="6" indent="0">
              <a:buNone/>
            </a:pPr>
            <a:r>
              <a:rPr lang="en-GB" dirty="0"/>
              <a:t>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9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255"/>
    </mc:Choice>
    <mc:Fallback>
      <p:transition spd="slow" advTm="18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738664"/>
          </a:xfrm>
        </p:spPr>
        <p:txBody>
          <a:bodyPr/>
          <a:lstStyle/>
          <a:p>
            <a:r>
              <a:rPr lang="en-US" dirty="0"/>
              <a:t>FOCUS models are freely available</a:t>
            </a:r>
            <a:br>
              <a:rPr lang="en-US" dirty="0"/>
            </a:b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B84CF6-FB08-786D-79D9-8C3BB8A5F52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6726" y="1340710"/>
            <a:ext cx="7919255" cy="4340957"/>
          </a:xfrm>
        </p:spPr>
        <p:txBody>
          <a:bodyPr/>
          <a:lstStyle/>
          <a:p>
            <a:r>
              <a:rPr lang="en-GB" dirty="0"/>
              <a:t>Download link:</a:t>
            </a:r>
            <a:br>
              <a:rPr lang="en-GB" dirty="0"/>
            </a:br>
            <a:r>
              <a:rPr lang="en-GB" dirty="0">
                <a:hlinkClick r:id="rId4"/>
              </a:rPr>
              <a:t>https://esdac.jrc.ec.europa.eu/projects/focus-dg-sante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The link includes installation packages and manuals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Most recent versions of the models:</a:t>
            </a:r>
          </a:p>
          <a:p>
            <a:r>
              <a:rPr lang="en-GB" dirty="0"/>
              <a:t>Groundwater: FOCUS PEARL version 5.5.5</a:t>
            </a:r>
          </a:p>
          <a:p>
            <a:r>
              <a:rPr lang="en-GB" dirty="0"/>
              <a:t>Surface water: </a:t>
            </a:r>
          </a:p>
          <a:p>
            <a:pPr lvl="1"/>
            <a:r>
              <a:rPr lang="en-GB" dirty="0"/>
              <a:t>FOCUS SWASH version 5.3</a:t>
            </a:r>
          </a:p>
          <a:p>
            <a:pPr lvl="1"/>
            <a:r>
              <a:rPr lang="en-GB" dirty="0"/>
              <a:t>Spin database version 3.3</a:t>
            </a:r>
          </a:p>
          <a:p>
            <a:pPr lvl="1"/>
            <a:r>
              <a:rPr lang="en-GB" dirty="0"/>
              <a:t>FOCUS MACRO version 5.5.4</a:t>
            </a:r>
          </a:p>
          <a:p>
            <a:pPr lvl="1"/>
            <a:r>
              <a:rPr lang="en-GB" dirty="0"/>
              <a:t>FOCUS PRZM version 4.3.1</a:t>
            </a:r>
          </a:p>
          <a:p>
            <a:pPr lvl="1"/>
            <a:r>
              <a:rPr lang="en-GB" dirty="0"/>
              <a:t>TOXSWA version 5.5.3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9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30"/>
    </mc:Choice>
    <mc:Fallback>
      <p:transition spd="slow" advTm="15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3BAA6-300E-B552-30E2-B02C3F41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86" y="982562"/>
            <a:ext cx="8208000" cy="2308324"/>
          </a:xfrm>
        </p:spPr>
        <p:txBody>
          <a:bodyPr/>
          <a:lstStyle/>
          <a:p>
            <a:r>
              <a:rPr lang="de-DE" sz="4400" dirty="0">
                <a:solidFill>
                  <a:schemeClr val="bg1"/>
                </a:solidFill>
              </a:rPr>
              <a:t>Working </a:t>
            </a:r>
            <a:r>
              <a:rPr lang="de-DE" sz="4400" dirty="0" err="1">
                <a:solidFill>
                  <a:schemeClr val="bg1"/>
                </a:solidFill>
              </a:rPr>
              <a:t>with</a:t>
            </a:r>
            <a:r>
              <a:rPr lang="de-DE" sz="4400" dirty="0">
                <a:solidFill>
                  <a:schemeClr val="bg1"/>
                </a:solidFill>
              </a:rPr>
              <a:t> FOCUS PEARL </a:t>
            </a:r>
            <a:r>
              <a:rPr lang="de-DE" sz="4400" dirty="0" err="1">
                <a:solidFill>
                  <a:schemeClr val="bg1"/>
                </a:solidFill>
              </a:rPr>
              <a:t>version</a:t>
            </a:r>
            <a:r>
              <a:rPr lang="de-DE" sz="4400" dirty="0">
                <a:solidFill>
                  <a:schemeClr val="bg1"/>
                </a:solidFill>
              </a:rPr>
              <a:t> 5.5.5</a:t>
            </a:r>
            <a:br>
              <a:rPr lang="de-DE" sz="4400" dirty="0">
                <a:solidFill>
                  <a:schemeClr val="bg1"/>
                </a:solidFill>
              </a:rPr>
            </a:br>
            <a:r>
              <a:rPr lang="de-DE" sz="4400" dirty="0">
                <a:solidFill>
                  <a:schemeClr val="bg1"/>
                </a:solidFill>
              </a:rPr>
              <a:t> (</a:t>
            </a:r>
            <a:r>
              <a:rPr lang="de-DE" sz="4400" dirty="0" err="1">
                <a:solidFill>
                  <a:schemeClr val="bg1"/>
                </a:solidFill>
              </a:rPr>
              <a:t>Groundwater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model</a:t>
            </a:r>
            <a:r>
              <a:rPr lang="de-DE" sz="4400" dirty="0">
                <a:solidFill>
                  <a:schemeClr val="bg1"/>
                </a:solidFill>
              </a:rPr>
              <a:t>)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7"/>
    </mc:Choice>
    <mc:Fallback>
      <p:transition spd="slow" advTm="1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B8111B5-AAF6-90BA-1CE9-88942FE83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64" y="741123"/>
            <a:ext cx="5857303" cy="43805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13BAA6-300E-B552-30E2-B02C3F41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584775"/>
          </a:xfrm>
        </p:spPr>
        <p:txBody>
          <a:bodyPr/>
          <a:lstStyle/>
          <a:p>
            <a:r>
              <a:rPr lang="en-US" sz="2000" dirty="0"/>
              <a:t>In order to run simulations a fixed sequence has to be followed 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sp>
        <p:nvSpPr>
          <p:cNvPr id="19" name="Textfeld 2">
            <a:extLst>
              <a:ext uri="{FF2B5EF4-FFF2-40B4-BE49-F238E27FC236}">
                <a16:creationId xmlns:a16="http://schemas.microsoft.com/office/drawing/2014/main" id="{407FB075-8C63-9DF4-514A-79B7FC0D2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218" y="3791970"/>
            <a:ext cx="311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20" name="Textfeld 9">
            <a:extLst>
              <a:ext uri="{FF2B5EF4-FFF2-40B4-BE49-F238E27FC236}">
                <a16:creationId xmlns:a16="http://schemas.microsoft.com/office/drawing/2014/main" id="{06B361A8-DB80-A009-122D-EB0119775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92" y="4131134"/>
            <a:ext cx="311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1" name="Textfeld 10">
            <a:extLst>
              <a:ext uri="{FF2B5EF4-FFF2-40B4-BE49-F238E27FC236}">
                <a16:creationId xmlns:a16="http://schemas.microsoft.com/office/drawing/2014/main" id="{1F9BFBFD-1A66-5A88-395B-FF592F7E1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453" y="890653"/>
            <a:ext cx="187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22" name="Textfeld 11">
            <a:extLst>
              <a:ext uri="{FF2B5EF4-FFF2-40B4-BE49-F238E27FC236}">
                <a16:creationId xmlns:a16="http://schemas.microsoft.com/office/drawing/2014/main" id="{22A795EC-080A-B6D7-0EE3-14A1AE786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554" y="776879"/>
            <a:ext cx="311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EADA7E14-B210-3734-8A1A-A73435730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337" y="1493695"/>
            <a:ext cx="311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5" name="Pfeil nach rechts 4"/>
          <p:cNvSpPr/>
          <p:nvPr/>
        </p:nvSpPr>
        <p:spPr bwMode="auto">
          <a:xfrm>
            <a:off x="6254391" y="762593"/>
            <a:ext cx="240984" cy="4380568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372250" y="1557512"/>
            <a:ext cx="2852063" cy="269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GB" dirty="0"/>
              <a:t>Define a substance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GB" dirty="0"/>
              <a:t>Define an application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GB" dirty="0"/>
              <a:t>Create a new project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GB" dirty="0"/>
              <a:t>Start calculation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en-GB" dirty="0"/>
              <a:t>Find the results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en-GB" dirty="0"/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en-GB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D1FF0181-F0B6-129C-428B-164784F33B20}"/>
              </a:ext>
            </a:extLst>
          </p:cNvPr>
          <p:cNvSpPr txBox="1">
            <a:spLocks/>
          </p:cNvSpPr>
          <p:nvPr/>
        </p:nvSpPr>
        <p:spPr>
          <a:xfrm>
            <a:off x="281175" y="5164631"/>
            <a:ext cx="8208000" cy="581848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setting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also </a:t>
            </a:r>
            <a:r>
              <a:rPr lang="de-DE" dirty="0" err="1"/>
              <a:t>described</a:t>
            </a:r>
            <a:r>
              <a:rPr lang="de-DE" dirty="0"/>
              <a:t> in</a:t>
            </a:r>
          </a:p>
          <a:p>
            <a:pPr marL="0" indent="0">
              <a:buNone/>
            </a:pPr>
            <a:r>
              <a:rPr lang="de-DE" sz="1800" b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5"/>
              </a:rPr>
              <a:t>https://www.ema.europa.eu/en/environmental-impact-assessment-veterinary-medicinal-products-sup-port-vich-guidelines-gl6-gl38</a:t>
            </a:r>
            <a:endParaRPr lang="en-GB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7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1"/>
    </mc:Choice>
    <mc:Fallback>
      <p:transition spd="slow" advTm="6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The figure shows the FOCUS PEARL form">
            <a:extLst>
              <a:ext uri="{FF2B5EF4-FFF2-40B4-BE49-F238E27FC236}">
                <a16:creationId xmlns:a16="http://schemas.microsoft.com/office/drawing/2014/main" id="{380F8509-65B8-5557-FA84-0BAC02E97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80" y="1660533"/>
            <a:ext cx="5759450" cy="4336415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First Copy a </a:t>
            </a:r>
            <a:r>
              <a:rPr lang="de-DE" sz="1800" b="0" dirty="0" err="1"/>
              <a:t>record</a:t>
            </a:r>
            <a:r>
              <a:rPr lang="de-DE" sz="1800" b="0" dirty="0"/>
              <a:t> (e.g., EXFPA) and </a:t>
            </a:r>
            <a:r>
              <a:rPr lang="de-DE" sz="1800" b="0" dirty="0" err="1"/>
              <a:t>then</a:t>
            </a:r>
            <a:r>
              <a:rPr lang="de-DE" sz="1800" b="0" dirty="0"/>
              <a:t> </a:t>
            </a:r>
            <a:r>
              <a:rPr lang="de-DE" sz="1800" b="0" dirty="0" err="1"/>
              <a:t>enter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PC-Data (molar </a:t>
            </a:r>
            <a:r>
              <a:rPr lang="de-DE" sz="1800" b="0" dirty="0" err="1"/>
              <a:t>mass</a:t>
            </a:r>
            <a:r>
              <a:rPr lang="de-DE" sz="1800" b="0" dirty="0"/>
              <a:t>, </a:t>
            </a:r>
            <a:r>
              <a:rPr lang="de-DE" sz="1800" b="0" dirty="0" err="1"/>
              <a:t>vapour</a:t>
            </a:r>
            <a:r>
              <a:rPr lang="de-DE" sz="1800" b="0" dirty="0"/>
              <a:t> </a:t>
            </a:r>
            <a:r>
              <a:rPr lang="de-DE" sz="1800" b="0" dirty="0" err="1"/>
              <a:t>pressure</a:t>
            </a:r>
            <a:r>
              <a:rPr lang="de-DE" sz="1800" b="0" dirty="0"/>
              <a:t> and </a:t>
            </a:r>
            <a:r>
              <a:rPr lang="de-DE" sz="1800" b="0" dirty="0" err="1"/>
              <a:t>water</a:t>
            </a:r>
            <a:r>
              <a:rPr lang="de-DE" sz="1800" b="0" dirty="0"/>
              <a:t> </a:t>
            </a:r>
            <a:r>
              <a:rPr lang="de-DE" sz="1800" b="0" dirty="0" err="1"/>
              <a:t>solubility</a:t>
            </a:r>
            <a:r>
              <a:rPr lang="de-DE" sz="1800" b="0" dirty="0"/>
              <a:t>). Keep </a:t>
            </a:r>
            <a:r>
              <a:rPr lang="de-DE" sz="1800" b="0" dirty="0" err="1"/>
              <a:t>default</a:t>
            </a:r>
            <a:r>
              <a:rPr lang="de-DE" sz="1800" b="0" dirty="0"/>
              <a:t> </a:t>
            </a:r>
            <a:r>
              <a:rPr lang="de-DE" sz="1800" b="0" dirty="0" err="1"/>
              <a:t>values</a:t>
            </a:r>
            <a:r>
              <a:rPr lang="de-DE" sz="1800" b="0" dirty="0"/>
              <a:t>.</a:t>
            </a:r>
            <a:endParaRPr lang="en-GB" kern="0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8D7FEB33-CB35-1A88-73D4-E505A9EF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646331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 </a:t>
            </a:r>
            <a:r>
              <a:rPr lang="de-DE" dirty="0" err="1"/>
              <a:t>substance</a:t>
            </a:r>
            <a:r>
              <a:rPr lang="de-DE" dirty="0"/>
              <a:t> –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sp>
        <p:nvSpPr>
          <p:cNvPr id="7" name="Ellipse 9">
            <a:extLst>
              <a:ext uri="{FF2B5EF4-FFF2-40B4-BE49-F238E27FC236}">
                <a16:creationId xmlns:a16="http://schemas.microsoft.com/office/drawing/2014/main" id="{33043225-BD37-5DBD-62AA-F91C42698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785" y="3454731"/>
            <a:ext cx="524655" cy="358399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7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01"/>
    </mc:Choice>
    <mc:Fallback>
      <p:transition spd="slow" advTm="4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917723-4798-3539-734D-E96CB5A04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794" y="2276840"/>
            <a:ext cx="5103344" cy="3842582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738578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enter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sorption</a:t>
            </a:r>
            <a:r>
              <a:rPr lang="de-DE" kern="0" dirty="0"/>
              <a:t> </a:t>
            </a:r>
            <a:r>
              <a:rPr lang="de-DE" kern="0" dirty="0" err="1"/>
              <a:t>data</a:t>
            </a:r>
            <a:r>
              <a:rPr lang="de-DE" kern="0" dirty="0"/>
              <a:t> (Tab: </a:t>
            </a:r>
            <a:r>
              <a:rPr lang="de-DE" kern="0" dirty="0" err="1"/>
              <a:t>Soil</a:t>
            </a:r>
            <a:r>
              <a:rPr lang="de-DE" kern="0" dirty="0"/>
              <a:t> - </a:t>
            </a:r>
            <a:r>
              <a:rPr lang="de-DE" kern="0" dirty="0" err="1"/>
              <a:t>equilibrium</a:t>
            </a:r>
            <a:r>
              <a:rPr lang="de-DE" kern="0" dirty="0"/>
              <a:t>).</a:t>
            </a:r>
            <a:r>
              <a:rPr lang="en-GB" kern="0" dirty="0"/>
              <a:t/>
            </a:r>
            <a:br>
              <a:rPr lang="en-GB" kern="0" dirty="0"/>
            </a:br>
            <a:r>
              <a:rPr lang="en-GB" kern="0" dirty="0"/>
              <a:t>Further information about which value should be entered is given in</a:t>
            </a:r>
            <a:br>
              <a:rPr lang="en-GB" kern="0" dirty="0"/>
            </a:br>
            <a:r>
              <a:rPr lang="en-GB" kern="0" dirty="0">
                <a:hlinkClick r:id="rId5"/>
              </a:rPr>
              <a:t>https://www.ema.europa.eu/en/documents/other/questions-answers-implementation-cvmp-guideline-environmental-impact-assessment-veterinary-medicinal_en.pdf</a:t>
            </a:r>
            <a:endParaRPr lang="en-GB" kern="0" dirty="0"/>
          </a:p>
          <a:p>
            <a:pPr marL="0" indent="0">
              <a:buNone/>
            </a:pPr>
            <a:endParaRPr lang="de-DE" kern="0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8D7FEB33-CB35-1A88-73D4-E505A9EF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646331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 </a:t>
            </a:r>
            <a:r>
              <a:rPr lang="de-DE" dirty="0" err="1"/>
              <a:t>substance</a:t>
            </a:r>
            <a:r>
              <a:rPr lang="de-DE" dirty="0"/>
              <a:t> – </a:t>
            </a:r>
            <a:r>
              <a:rPr lang="de-DE" dirty="0" err="1"/>
              <a:t>sorption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sp>
        <p:nvSpPr>
          <p:cNvPr id="9" name="Ellipse 9">
            <a:extLst>
              <a:ext uri="{FF2B5EF4-FFF2-40B4-BE49-F238E27FC236}">
                <a16:creationId xmlns:a16="http://schemas.microsoft.com/office/drawing/2014/main" id="{28525C10-6F7A-507E-A0BC-D754D393F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88" y="4799925"/>
            <a:ext cx="576263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82CC270-2BAB-E49B-6535-96CE3FEA4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770" y="4509150"/>
            <a:ext cx="576262" cy="382587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13" name="Ellipse 9">
            <a:extLst>
              <a:ext uri="{FF2B5EF4-FFF2-40B4-BE49-F238E27FC236}">
                <a16:creationId xmlns:a16="http://schemas.microsoft.com/office/drawing/2014/main" id="{EBD30BFE-C332-13FB-AE30-05EE64C21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925" y="5207648"/>
            <a:ext cx="576263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4"/>
    </mc:Choice>
    <mc:Fallback>
      <p:transition spd="slow" advTm="37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3F0399-545C-2C2A-718F-3B8EE59CB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90" y="2400819"/>
            <a:ext cx="4823530" cy="3631895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enter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degradation</a:t>
            </a:r>
            <a:r>
              <a:rPr lang="de-DE" kern="0" dirty="0"/>
              <a:t> </a:t>
            </a:r>
            <a:r>
              <a:rPr lang="de-DE" kern="0" dirty="0" err="1"/>
              <a:t>data</a:t>
            </a:r>
            <a:r>
              <a:rPr lang="de-DE" kern="0" dirty="0"/>
              <a:t> (Tab: </a:t>
            </a:r>
            <a:r>
              <a:rPr lang="de-DE" kern="0" dirty="0" err="1"/>
              <a:t>Soil</a:t>
            </a:r>
            <a:r>
              <a:rPr lang="de-DE" kern="0" dirty="0"/>
              <a:t> - </a:t>
            </a:r>
            <a:r>
              <a:rPr lang="de-DE" kern="0" dirty="0" err="1"/>
              <a:t>aerobic</a:t>
            </a:r>
            <a:r>
              <a:rPr lang="de-DE" kern="0" dirty="0"/>
              <a:t>).</a:t>
            </a:r>
            <a:r>
              <a:rPr lang="en-GB" kern="0" dirty="0"/>
              <a:t/>
            </a:r>
            <a:br>
              <a:rPr lang="en-GB" kern="0" dirty="0"/>
            </a:br>
            <a:r>
              <a:rPr lang="en-GB" kern="0" dirty="0"/>
              <a:t>Only the half-life (d) is relevant.</a:t>
            </a:r>
            <a:br>
              <a:rPr lang="en-GB" kern="0" dirty="0"/>
            </a:br>
            <a:r>
              <a:rPr lang="en-GB" kern="0" dirty="0"/>
              <a:t>Enter the geomean if more than 3 OECD studies are available, enter the minimum value if this is not the case. </a:t>
            </a:r>
          </a:p>
          <a:p>
            <a:pPr marL="0" indent="0">
              <a:buNone/>
            </a:pPr>
            <a:endParaRPr lang="de-DE" kern="0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8D7FEB33-CB35-1A88-73D4-E505A9EF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646331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 </a:t>
            </a:r>
            <a:r>
              <a:rPr lang="de-DE" dirty="0" err="1"/>
              <a:t>substance</a:t>
            </a:r>
            <a:r>
              <a:rPr lang="de-DE" dirty="0"/>
              <a:t> – </a:t>
            </a:r>
            <a:r>
              <a:rPr lang="de-DE" dirty="0" err="1"/>
              <a:t>transformation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sp>
        <p:nvSpPr>
          <p:cNvPr id="9" name="Ellipse 9">
            <a:extLst>
              <a:ext uri="{FF2B5EF4-FFF2-40B4-BE49-F238E27FC236}">
                <a16:creationId xmlns:a16="http://schemas.microsoft.com/office/drawing/2014/main" id="{28525C10-6F7A-507E-A0BC-D754D393F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273" y="5013220"/>
            <a:ext cx="576263" cy="28804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82CC270-2BAB-E49B-6535-96CE3FEA4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359" y="4509150"/>
            <a:ext cx="576262" cy="382587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2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16"/>
    </mc:Choice>
    <mc:Fallback>
      <p:transition spd="slow" advTm="40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1184344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Further </a:t>
            </a:r>
            <a:r>
              <a:rPr lang="de-DE" kern="0" dirty="0" err="1"/>
              <a:t>information</a:t>
            </a:r>
            <a:r>
              <a:rPr lang="de-DE" kern="0" dirty="0"/>
              <a:t> </a:t>
            </a:r>
            <a:r>
              <a:rPr lang="de-DE" kern="0" dirty="0" err="1"/>
              <a:t>about</a:t>
            </a:r>
            <a:r>
              <a:rPr lang="de-DE" kern="0" dirty="0"/>
              <a:t> </a:t>
            </a:r>
            <a:r>
              <a:rPr lang="de-DE" kern="0" dirty="0" err="1"/>
              <a:t>how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do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fitting</a:t>
            </a:r>
            <a:r>
              <a:rPr lang="de-DE" kern="0" dirty="0"/>
              <a:t> </a:t>
            </a:r>
            <a:r>
              <a:rPr lang="de-DE" kern="0" dirty="0" err="1"/>
              <a:t>is</a:t>
            </a:r>
            <a:r>
              <a:rPr lang="de-DE" kern="0" dirty="0"/>
              <a:t> </a:t>
            </a:r>
            <a:r>
              <a:rPr lang="de-DE" kern="0" dirty="0" err="1"/>
              <a:t>explained</a:t>
            </a:r>
            <a:r>
              <a:rPr lang="de-DE" kern="0" dirty="0"/>
              <a:t> in</a:t>
            </a:r>
            <a:br>
              <a:rPr lang="de-DE" kern="0" dirty="0"/>
            </a:br>
            <a:r>
              <a:rPr lang="de-DE" kern="0" dirty="0">
                <a:hlinkClick r:id="rId4"/>
              </a:rPr>
              <a:t>https://esdac.jrc.ec.europa.eu/projects/degradation-kinetics</a:t>
            </a:r>
            <a:endParaRPr lang="de-DE" kern="0" dirty="0"/>
          </a:p>
          <a:p>
            <a:pPr marL="0" indent="0">
              <a:buNone/>
            </a:pPr>
            <a:endParaRPr lang="en-GB" kern="0" dirty="0"/>
          </a:p>
          <a:p>
            <a:pPr marL="0" indent="0">
              <a:buNone/>
            </a:pPr>
            <a:endParaRPr lang="de-DE" kern="0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8D7FEB33-CB35-1A88-73D4-E505A9EF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1015663"/>
          </a:xfrm>
        </p:spPr>
        <p:txBody>
          <a:bodyPr/>
          <a:lstStyle/>
          <a:p>
            <a:r>
              <a:rPr lang="de-DE" dirty="0"/>
              <a:t>Half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lives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obtained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kinetic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and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recommended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FOCUS </a:t>
            </a:r>
            <a:r>
              <a:rPr lang="de-DE" dirty="0" err="1"/>
              <a:t>deg</a:t>
            </a:r>
            <a:r>
              <a:rPr lang="de-DE" dirty="0"/>
              <a:t>. </a:t>
            </a:r>
            <a:r>
              <a:rPr lang="de-DE" dirty="0" err="1"/>
              <a:t>kinetics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90F540-D3B9-B333-1319-C6BBF97C4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6" y="2276840"/>
            <a:ext cx="3079948" cy="374637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7511E6E-5F61-0910-D915-0A076D182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880" y="2975210"/>
            <a:ext cx="4572000" cy="304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6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88"/>
    </mc:Choice>
    <mc:Fallback>
      <p:transition spd="slow" advTm="4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34CDF-ED45-9333-8BA7-840DA69C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69332"/>
          </a:xfrm>
        </p:spPr>
        <p:txBody>
          <a:bodyPr/>
          <a:lstStyle/>
          <a:p>
            <a:r>
              <a:rPr lang="en-GB" dirty="0"/>
              <a:t>History of FOCUS started in the 90s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C7D86E9-DBBF-AA78-A025-3E88AB9DF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284" y="1353055"/>
            <a:ext cx="2983470" cy="30777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 dirty="0"/>
              <a:t>FOCUS Steering </a:t>
            </a:r>
            <a:r>
              <a:rPr lang="de-DE" altLang="en-US" sz="1400" dirty="0" err="1"/>
              <a:t>committee</a:t>
            </a:r>
            <a:endParaRPr lang="de-DE" altLang="en-US" sz="1400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33ACFDD9-7F94-CAF8-E049-A2C428331478}"/>
              </a:ext>
            </a:extLst>
          </p:cNvPr>
          <p:cNvSpPr txBox="1">
            <a:spLocks/>
          </p:cNvSpPr>
          <p:nvPr/>
        </p:nvSpPr>
        <p:spPr>
          <a:xfrm>
            <a:off x="323626" y="705433"/>
            <a:ext cx="8496963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dirty="0"/>
              <a:t>FOCUS = (</a:t>
            </a:r>
            <a:r>
              <a:rPr lang="en-GB" sz="1800" b="0" dirty="0" err="1"/>
              <a:t>FOrum</a:t>
            </a:r>
            <a:r>
              <a:rPr lang="en-GB" sz="1800" b="0" dirty="0"/>
              <a:t> for the Coordination of pesticide fate models and their </a:t>
            </a:r>
            <a:r>
              <a:rPr lang="en-GB" sz="1800" b="0" dirty="0" err="1"/>
              <a:t>USe</a:t>
            </a:r>
            <a:r>
              <a:rPr lang="en-GB" sz="1800" b="0" dirty="0"/>
              <a:t>)</a:t>
            </a:r>
            <a:br>
              <a:rPr lang="en-GB" sz="1800" b="0" dirty="0"/>
            </a:br>
            <a:r>
              <a:rPr lang="en-GB" sz="1800" b="0" dirty="0"/>
              <a:t>Aim: to develop harmonised Computer models for the ERA of pesticides</a:t>
            </a:r>
            <a:endParaRPr lang="en-GB" kern="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466726" y="1710508"/>
            <a:ext cx="8136694" cy="4208033"/>
            <a:chOff x="466726" y="1710508"/>
            <a:chExt cx="8136694" cy="4208033"/>
          </a:xfrm>
        </p:grpSpPr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3E4C2809-1E3F-CF59-90A1-1E2FA83EF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620" y="1871180"/>
              <a:ext cx="1436974" cy="7386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>
                  <a:solidFill>
                    <a:schemeClr val="tx2"/>
                  </a:solidFill>
                </a:rPr>
                <a:t>Modelling  </a:t>
              </a:r>
              <a:r>
                <a:rPr lang="de-DE" altLang="en-US" sz="1400" dirty="0" err="1">
                  <a:solidFill>
                    <a:schemeClr val="tx2"/>
                  </a:solidFill>
                </a:rPr>
                <a:t>of</a:t>
              </a:r>
              <a:r>
                <a:rPr lang="de-DE" altLang="en-US" sz="1400" dirty="0">
                  <a:solidFill>
                    <a:schemeClr val="tx2"/>
                  </a:solidFill>
                </a:rPr>
                <a:t> Surface </a:t>
              </a:r>
              <a:r>
                <a:rPr lang="de-DE" altLang="en-US" sz="1400" dirty="0" err="1">
                  <a:solidFill>
                    <a:schemeClr val="tx2"/>
                  </a:solidFill>
                </a:rPr>
                <a:t>Water</a:t>
              </a:r>
              <a:r>
                <a:rPr lang="de-DE" altLang="en-US" sz="1400" dirty="0">
                  <a:solidFill>
                    <a:schemeClr val="tx2"/>
                  </a:solidFill>
                </a:rPr>
                <a:t> (1996)</a:t>
              </a: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2011C50F-C044-F1FA-DD66-DA70EEA32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360" y="1864846"/>
              <a:ext cx="1496353" cy="7386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/>
                <a:t>Modelling  </a:t>
              </a:r>
              <a:r>
                <a:rPr lang="de-DE" altLang="en-US" sz="1400" dirty="0" err="1"/>
                <a:t>of</a:t>
              </a:r>
              <a:r>
                <a:rPr lang="de-DE" altLang="en-US" sz="1400" dirty="0"/>
                <a:t> </a:t>
              </a:r>
              <a:r>
                <a:rPr lang="de-DE" altLang="en-US" sz="1400" dirty="0" err="1"/>
                <a:t>Leaching</a:t>
              </a:r>
              <a:r>
                <a:rPr lang="de-DE" altLang="en-US" sz="1400" dirty="0"/>
                <a:t>         (1995)</a:t>
              </a: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B7FC351E-FED7-768E-3FF0-023118640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538" y="1864846"/>
              <a:ext cx="1436974" cy="7386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/>
                <a:t>Modelling  </a:t>
              </a:r>
              <a:r>
                <a:rPr lang="de-DE" altLang="en-US" sz="1400" dirty="0" err="1"/>
                <a:t>of</a:t>
              </a:r>
              <a:r>
                <a:rPr lang="de-DE" altLang="en-US" sz="1400" dirty="0"/>
                <a:t> </a:t>
              </a:r>
              <a:r>
                <a:rPr lang="de-DE" altLang="en-US" sz="1400" dirty="0" err="1"/>
                <a:t>Fate</a:t>
              </a:r>
              <a:r>
                <a:rPr lang="de-DE" altLang="en-US" sz="1400" dirty="0"/>
                <a:t> in </a:t>
              </a:r>
              <a:r>
                <a:rPr lang="de-DE" altLang="en-US" sz="1400" dirty="0" err="1"/>
                <a:t>Soil</a:t>
              </a:r>
              <a:r>
                <a:rPr lang="de-DE" altLang="en-US" sz="1400" dirty="0"/>
                <a:t>            (1997)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1109F755-51FA-A2A1-9625-475DF0544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360" y="2789617"/>
              <a:ext cx="1496353" cy="7386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/>
                <a:t>Scenarios </a:t>
              </a:r>
              <a:r>
                <a:rPr lang="de-DE" altLang="en-US" sz="1400" dirty="0" err="1"/>
                <a:t>for</a:t>
              </a:r>
              <a:r>
                <a:rPr lang="de-DE" altLang="en-US" sz="1400" dirty="0"/>
                <a:t> </a:t>
              </a:r>
              <a:r>
                <a:rPr lang="de-DE" altLang="en-US" sz="1400" dirty="0" err="1"/>
                <a:t>Leaching</a:t>
              </a:r>
              <a:r>
                <a:rPr lang="de-DE" altLang="en-US" sz="1400" dirty="0"/>
                <a:t>         (2000)</a:t>
              </a: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67779686-02A1-9D56-0A3A-2F6E98EB6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620" y="2801585"/>
              <a:ext cx="1436974" cy="7386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/>
                <a:t>Scenarios </a:t>
              </a:r>
              <a:r>
                <a:rPr lang="de-DE" altLang="en-US" sz="1400" dirty="0" err="1"/>
                <a:t>for</a:t>
              </a:r>
              <a:r>
                <a:rPr lang="de-DE" altLang="en-US" sz="1400" dirty="0"/>
                <a:t> Surface </a:t>
              </a:r>
              <a:r>
                <a:rPr lang="de-DE" altLang="en-US" sz="1400" dirty="0" err="1"/>
                <a:t>Water</a:t>
              </a:r>
              <a:r>
                <a:rPr lang="de-DE" altLang="en-US" sz="1400" dirty="0"/>
                <a:t> (2001)</a:t>
              </a: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53AC88F3-D2E2-A1F9-D897-9F5444A6A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940" y="4512549"/>
              <a:ext cx="1525773" cy="5232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 err="1">
                  <a:solidFill>
                    <a:schemeClr val="tx2"/>
                  </a:solidFill>
                </a:rPr>
                <a:t>Groundwater</a:t>
              </a:r>
              <a:r>
                <a:rPr lang="de-DE" altLang="en-US" sz="1400" dirty="0">
                  <a:solidFill>
                    <a:schemeClr val="tx2"/>
                  </a:solidFill>
                </a:rPr>
                <a:t> II         (2004)</a:t>
              </a:r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8BB9289C-DF03-77E0-A7F4-778AA73EB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7534" y="3631268"/>
              <a:ext cx="837905" cy="7386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/>
                <a:t>FOCUSAir  (2003)</a:t>
              </a: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53E639B2-3C34-E4D4-8103-294100EB44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5968" y="3642603"/>
              <a:ext cx="1436974" cy="73866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/>
                <a:t>Landscape and Mitigation (2003)</a:t>
              </a: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1FB3ABBB-2C6A-1C2C-0791-E535C2DE80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4624" y="3631268"/>
              <a:ext cx="1227168" cy="5232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 err="1">
                  <a:solidFill>
                    <a:schemeClr val="tx2"/>
                  </a:solidFill>
                </a:rPr>
                <a:t>Deg</a:t>
              </a:r>
              <a:r>
                <a:rPr lang="de-DE" altLang="en-US" sz="1400" dirty="0">
                  <a:solidFill>
                    <a:schemeClr val="tx2"/>
                  </a:solidFill>
                </a:rPr>
                <a:t>. </a:t>
              </a:r>
              <a:r>
                <a:rPr lang="de-DE" altLang="en-US" sz="1400" dirty="0" err="1">
                  <a:solidFill>
                    <a:schemeClr val="tx2"/>
                  </a:solidFill>
                </a:rPr>
                <a:t>kinetics</a:t>
              </a:r>
              <a:r>
                <a:rPr lang="de-DE" altLang="en-US" sz="1400" dirty="0">
                  <a:solidFill>
                    <a:schemeClr val="tx2"/>
                  </a:solidFill>
                </a:rPr>
                <a:t> (2001)</a:t>
              </a: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7DA7AB25-90A2-1A14-7858-7A2B63E6F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5439" y="1871757"/>
              <a:ext cx="1376275" cy="5232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dirty="0">
                  <a:solidFill>
                    <a:schemeClr val="tx2"/>
                  </a:solidFill>
                </a:rPr>
                <a:t>FOCUS </a:t>
              </a:r>
              <a:br>
                <a:rPr lang="de-DE" altLang="en-US" sz="1400" dirty="0">
                  <a:solidFill>
                    <a:schemeClr val="tx2"/>
                  </a:solidFill>
                </a:rPr>
              </a:br>
              <a:r>
                <a:rPr lang="de-DE" altLang="en-US" sz="1400" dirty="0">
                  <a:solidFill>
                    <a:schemeClr val="tx2"/>
                  </a:solidFill>
                </a:rPr>
                <a:t>Version </a:t>
              </a:r>
              <a:r>
                <a:rPr lang="de-DE" altLang="en-US" sz="1400" dirty="0" err="1">
                  <a:solidFill>
                    <a:schemeClr val="tx2"/>
                  </a:solidFill>
                </a:rPr>
                <a:t>control</a:t>
              </a:r>
              <a:endParaRPr lang="de-DE" alt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3" name="Rechteck 2"/>
            <p:cNvSpPr/>
            <p:nvPr/>
          </p:nvSpPr>
          <p:spPr bwMode="auto">
            <a:xfrm>
              <a:off x="639520" y="5157240"/>
              <a:ext cx="7963900" cy="7613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en-US" sz="1600" dirty="0" err="1">
                  <a:solidFill>
                    <a:srgbClr val="FF0000"/>
                  </a:solidFill>
                </a:rPr>
                <a:t>No</a:t>
              </a:r>
              <a:r>
                <a:rPr lang="de-DE" altLang="en-US" sz="1600" dirty="0">
                  <a:solidFill>
                    <a:srgbClr val="FF0000"/>
                  </a:solidFill>
                </a:rPr>
                <a:t>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more</a:t>
              </a:r>
              <a:r>
                <a:rPr lang="de-DE" altLang="en-US" sz="1600" dirty="0">
                  <a:solidFill>
                    <a:srgbClr val="FF0000"/>
                  </a:solidFill>
                </a:rPr>
                <a:t> FOCUS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groups</a:t>
              </a:r>
              <a:r>
                <a:rPr lang="de-DE" altLang="en-US" sz="1600" dirty="0">
                  <a:solidFill>
                    <a:srgbClr val="FF0000"/>
                  </a:solidFill>
                </a:rPr>
                <a:t> - FOCUS was „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replaced</a:t>
              </a:r>
              <a:r>
                <a:rPr lang="de-DE" altLang="en-US" sz="1600" dirty="0">
                  <a:solidFill>
                    <a:srgbClr val="FF0000"/>
                  </a:solidFill>
                </a:rPr>
                <a:t>“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by</a:t>
              </a:r>
              <a:r>
                <a:rPr lang="de-DE" altLang="en-US" sz="1600" dirty="0">
                  <a:solidFill>
                    <a:srgbClr val="FF0000"/>
                  </a:solidFill>
                </a:rPr>
                <a:t> EFSA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years</a:t>
              </a:r>
              <a:r>
                <a:rPr lang="de-DE" altLang="en-US" sz="1600" dirty="0">
                  <a:solidFill>
                    <a:srgbClr val="FF0000"/>
                  </a:solidFill>
                </a:rPr>
                <a:t>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ago</a:t>
              </a:r>
              <a:r>
                <a:rPr lang="de-DE" altLang="en-US" sz="1600" dirty="0">
                  <a:solidFill>
                    <a:srgbClr val="FF0000"/>
                  </a:solidFill>
                </a:rPr>
                <a:t/>
              </a:r>
              <a:br>
                <a:rPr lang="de-DE" altLang="en-US" sz="1600" dirty="0">
                  <a:solidFill>
                    <a:srgbClr val="FF0000"/>
                  </a:solidFill>
                </a:rPr>
              </a:br>
              <a:r>
                <a:rPr lang="de-DE" altLang="en-US" sz="1600" dirty="0">
                  <a:solidFill>
                    <a:srgbClr val="FF0000"/>
                  </a:solidFill>
                </a:rPr>
                <a:t>(Background: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too</a:t>
              </a:r>
              <a:r>
                <a:rPr lang="de-DE" altLang="en-US" sz="1600" dirty="0">
                  <a:solidFill>
                    <a:srgbClr val="FF0000"/>
                  </a:solidFill>
                </a:rPr>
                <a:t>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much</a:t>
              </a:r>
              <a:r>
                <a:rPr lang="de-DE" altLang="en-US" sz="1600" dirty="0">
                  <a:solidFill>
                    <a:srgbClr val="FF0000"/>
                  </a:solidFill>
                </a:rPr>
                <a:t>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industry</a:t>
              </a:r>
              <a:r>
                <a:rPr lang="de-DE" altLang="en-US" sz="1600" dirty="0">
                  <a:solidFill>
                    <a:srgbClr val="FF0000"/>
                  </a:solidFill>
                </a:rPr>
                <a:t>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involvement</a:t>
              </a:r>
              <a:r>
                <a:rPr lang="de-DE" altLang="en-US" sz="1600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8" name="Geschweifte Klammer rechts 17"/>
            <p:cNvSpPr/>
            <p:nvPr/>
          </p:nvSpPr>
          <p:spPr bwMode="auto">
            <a:xfrm rot="16200000">
              <a:off x="4368239" y="-2191005"/>
              <a:ext cx="118777" cy="7921803"/>
            </a:xfrm>
            <a:prstGeom prst="rightBrace">
              <a:avLst>
                <a:gd name="adj1" fmla="val 97618"/>
                <a:gd name="adj2" fmla="val 46545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505"/>
    </mc:Choice>
    <mc:Fallback>
      <p:transition spd="slow" advTm="19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29B8AED0-510D-4489-5D1E-9AE1153BA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355" y="1640304"/>
            <a:ext cx="5963024" cy="4489882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In </a:t>
            </a:r>
            <a:r>
              <a:rPr lang="de-DE" sz="1800" b="0" dirty="0" err="1"/>
              <a:t>this</a:t>
            </a:r>
            <a:r>
              <a:rPr lang="de-DE" sz="1800" b="0" dirty="0"/>
              <a:t> form </a:t>
            </a:r>
            <a:r>
              <a:rPr lang="de-DE" sz="1800" b="0" dirty="0" err="1"/>
              <a:t>enter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</a:t>
            </a:r>
            <a:r>
              <a:rPr lang="de-DE" sz="1800" b="0" dirty="0" err="1"/>
              <a:t>crop</a:t>
            </a:r>
            <a:r>
              <a:rPr lang="de-DE" sz="1800" b="0" dirty="0"/>
              <a:t> </a:t>
            </a:r>
            <a:r>
              <a:rPr lang="de-DE" dirty="0" err="1"/>
              <a:t>data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O</a:t>
            </a:r>
            <a:r>
              <a:rPr lang="de-DE" sz="1800" b="0" dirty="0" err="1"/>
              <a:t>nly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plant </a:t>
            </a:r>
            <a:r>
              <a:rPr lang="de-DE" sz="1800" b="0" dirty="0" err="1"/>
              <a:t>uptake</a:t>
            </a:r>
            <a:r>
              <a:rPr lang="de-DE" sz="1800" b="0" dirty="0"/>
              <a:t> </a:t>
            </a:r>
            <a:r>
              <a:rPr lang="de-DE" sz="1800" b="0" dirty="0" err="1"/>
              <a:t>factor</a:t>
            </a:r>
            <a:r>
              <a:rPr lang="de-DE" sz="1800" b="0" dirty="0"/>
              <a:t> </a:t>
            </a:r>
            <a:r>
              <a:rPr lang="de-DE" sz="1800" b="0" dirty="0" err="1"/>
              <a:t>is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relevance</a:t>
            </a:r>
            <a:r>
              <a:rPr lang="de-DE" sz="1800" b="0" dirty="0"/>
              <a:t> (</a:t>
            </a:r>
            <a:r>
              <a:rPr lang="de-DE" sz="1800" b="0" dirty="0" err="1"/>
              <a:t>default</a:t>
            </a:r>
            <a:r>
              <a:rPr lang="de-DE" sz="1800" b="0" dirty="0"/>
              <a:t> =0).</a:t>
            </a:r>
            <a:endParaRPr lang="en-GB" kern="0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8D7FEB33-CB35-1A88-73D4-E505A9EF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646331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 </a:t>
            </a:r>
            <a:r>
              <a:rPr lang="de-DE" dirty="0" err="1"/>
              <a:t>substance</a:t>
            </a:r>
            <a:r>
              <a:rPr lang="de-DE" dirty="0"/>
              <a:t> – </a:t>
            </a:r>
            <a:r>
              <a:rPr lang="de-DE" dirty="0" err="1"/>
              <a:t>crop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sp>
        <p:nvSpPr>
          <p:cNvPr id="24" name="Ellipse 9">
            <a:extLst>
              <a:ext uri="{FF2B5EF4-FFF2-40B4-BE49-F238E27FC236}">
                <a16:creationId xmlns:a16="http://schemas.microsoft.com/office/drawing/2014/main" id="{DCE95A1E-F6D5-2A56-50C6-DB01B7A25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595" y="5506450"/>
            <a:ext cx="576263" cy="28804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11574DA-5D74-3093-AB30-DE371D376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444" y="4115723"/>
            <a:ext cx="576262" cy="382587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1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92"/>
    </mc:Choice>
    <mc:Fallback>
      <p:transition spd="slow" advTm="5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F708813C-71F3-4390-67AB-2F9F60798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74154"/>
              </p:ext>
            </p:extLst>
          </p:nvPr>
        </p:nvGraphicFramePr>
        <p:xfrm>
          <a:off x="611450" y="980660"/>
          <a:ext cx="7417029" cy="408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343">
                  <a:extLst>
                    <a:ext uri="{9D8B030D-6E8A-4147-A177-3AD203B41FA5}">
                      <a16:colId xmlns:a16="http://schemas.microsoft.com/office/drawing/2014/main" val="2292275858"/>
                    </a:ext>
                  </a:extLst>
                </a:gridCol>
                <a:gridCol w="2472343">
                  <a:extLst>
                    <a:ext uri="{9D8B030D-6E8A-4147-A177-3AD203B41FA5}">
                      <a16:colId xmlns:a16="http://schemas.microsoft.com/office/drawing/2014/main" val="4028954548"/>
                    </a:ext>
                  </a:extLst>
                </a:gridCol>
                <a:gridCol w="2472343">
                  <a:extLst>
                    <a:ext uri="{9D8B030D-6E8A-4147-A177-3AD203B41FA5}">
                      <a16:colId xmlns:a16="http://schemas.microsoft.com/office/drawing/2014/main" val="4003496314"/>
                    </a:ext>
                  </a:extLst>
                </a:gridCol>
              </a:tblGrid>
              <a:tr h="792110">
                <a:tc>
                  <a:txBody>
                    <a:bodyPr/>
                    <a:lstStyle/>
                    <a:p>
                      <a:r>
                        <a:rPr lang="en-GB" sz="1800" dirty="0"/>
                        <a:t>Scenario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PEARL (no plant</a:t>
                      </a:r>
                      <a:r>
                        <a:rPr lang="en-GB" sz="1800" baseline="0" dirty="0"/>
                        <a:t> uptake, µg/L)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PEARL (including plant</a:t>
                      </a:r>
                      <a:r>
                        <a:rPr lang="en-GB" sz="1800" baseline="0" dirty="0"/>
                        <a:t> uptake, µg/L)</a:t>
                      </a:r>
                      <a:endParaRPr lang="en-GB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747470050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 err="1"/>
                        <a:t>Châteaudun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37.08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432397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/>
                        <a:t>Hamburg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143.09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128.46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443892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 err="1"/>
                        <a:t>Jokioinen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166.82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122.98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1984621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/>
                        <a:t>Kremsmünster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67.77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59.86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8730311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 err="1"/>
                        <a:t>Okehampton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91.41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87.47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9013092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/>
                        <a:t>Piacenza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69.02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59.54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1643623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/>
                        <a:t>Porto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75.51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73.58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5000392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 err="1"/>
                        <a:t>Sevilla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14.12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13.77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5240099"/>
                  </a:ext>
                </a:extLst>
              </a:tr>
              <a:tr h="364851">
                <a:tc>
                  <a:txBody>
                    <a:bodyPr/>
                    <a:lstStyle/>
                    <a:p>
                      <a:r>
                        <a:rPr lang="en-GB" sz="1800" dirty="0" err="1"/>
                        <a:t>Thiva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22.94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utiger LT Com 55 Roman" panose="020B0503030504020204" pitchFamily="34" charset="0"/>
                        </a:rPr>
                        <a:t>20.47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5953288"/>
                  </a:ext>
                </a:extLst>
              </a:tr>
            </a:tbl>
          </a:graphicData>
        </a:graphic>
      </p:graphicFrame>
      <p:sp>
        <p:nvSpPr>
          <p:cNvPr id="19" name="Titel 1">
            <a:extLst>
              <a:ext uri="{FF2B5EF4-FFF2-40B4-BE49-F238E27FC236}">
                <a16:creationId xmlns:a16="http://schemas.microsoft.com/office/drawing/2014/main" id="{F8C84B75-B764-A91A-8EE8-F5676AF2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Plant </a:t>
            </a:r>
            <a:r>
              <a:rPr lang="de-DE" sz="2400" dirty="0" err="1"/>
              <a:t>uptake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not a sensitive </a:t>
            </a:r>
            <a:r>
              <a:rPr lang="de-DE" sz="2400" dirty="0" err="1"/>
              <a:t>parameter</a:t>
            </a:r>
            <a:endParaRPr lang="en-GB" sz="1800" b="0" dirty="0"/>
          </a:p>
        </p:txBody>
      </p:sp>
      <p:sp>
        <p:nvSpPr>
          <p:cNvPr id="7" name="Pfeil nach rechts 6"/>
          <p:cNvSpPr/>
          <p:nvPr/>
        </p:nvSpPr>
        <p:spPr bwMode="auto">
          <a:xfrm>
            <a:off x="611450" y="5365792"/>
            <a:ext cx="240984" cy="584568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43510" y="5473410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Only minor deviations within scenarios are observed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9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05"/>
    </mc:Choice>
    <mc:Fallback>
      <p:transition spd="slow" advTm="6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The figure shows the FOCUS PEARL form&#10;How to enter relative application">
            <a:extLst>
              <a:ext uri="{FF2B5EF4-FFF2-40B4-BE49-F238E27FC236}">
                <a16:creationId xmlns:a16="http://schemas.microsoft.com/office/drawing/2014/main" id="{9F4C450F-A852-216F-8827-26B16CA8E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068" y="2001469"/>
            <a:ext cx="5759450" cy="4037965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In </a:t>
            </a:r>
            <a:r>
              <a:rPr lang="de-DE" sz="1800" b="0" dirty="0" err="1"/>
              <a:t>this</a:t>
            </a:r>
            <a:r>
              <a:rPr lang="de-DE" sz="1800" b="0" dirty="0"/>
              <a:t> form </a:t>
            </a:r>
            <a:r>
              <a:rPr lang="en-GB" sz="1800" b="0" dirty="0"/>
              <a:t>c</a:t>
            </a:r>
            <a:r>
              <a:rPr lang="en-GB" altLang="en-US" dirty="0"/>
              <a:t>reate a record, then select “relative applications” and enter “-14” (For Okehampton this would give October 3).</a:t>
            </a:r>
            <a:br>
              <a:rPr lang="en-GB" altLang="en-US" dirty="0"/>
            </a:br>
            <a:r>
              <a:rPr lang="en-GB" altLang="en-US" dirty="0"/>
              <a:t>With regard to the application depth use “0.2 m”. Finally enter the rate.</a:t>
            </a:r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22" name="Ellipse 9">
            <a:extLst>
              <a:ext uri="{FF2B5EF4-FFF2-40B4-BE49-F238E27FC236}">
                <a16:creationId xmlns:a16="http://schemas.microsoft.com/office/drawing/2014/main" id="{26C7AA87-602F-BC0B-7D26-1CA7A5001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457" y="4276027"/>
            <a:ext cx="313338" cy="344679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3" name="Ellipse 9">
            <a:extLst>
              <a:ext uri="{FF2B5EF4-FFF2-40B4-BE49-F238E27FC236}">
                <a16:creationId xmlns:a16="http://schemas.microsoft.com/office/drawing/2014/main" id="{9CE90022-2C26-CD26-7180-590A3068C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940" y="4249151"/>
            <a:ext cx="163985" cy="344679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4" name="Ellipse 9">
            <a:extLst>
              <a:ext uri="{FF2B5EF4-FFF2-40B4-BE49-F238E27FC236}">
                <a16:creationId xmlns:a16="http://schemas.microsoft.com/office/drawing/2014/main" id="{16072AC2-5D83-D104-B457-F8A905F14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917" y="3955278"/>
            <a:ext cx="779880" cy="343254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C990977C-745B-9C24-D5F2-328DEDB5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2.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an </a:t>
            </a:r>
            <a:r>
              <a:rPr lang="de-DE" dirty="0" err="1"/>
              <a:t>application</a:t>
            </a:r>
            <a:endParaRPr lang="en-GB" sz="1800" b="0" dirty="0"/>
          </a:p>
        </p:txBody>
      </p:sp>
      <p:sp>
        <p:nvSpPr>
          <p:cNvPr id="28" name="Ellipse 9">
            <a:extLst>
              <a:ext uri="{FF2B5EF4-FFF2-40B4-BE49-F238E27FC236}">
                <a16:creationId xmlns:a16="http://schemas.microsoft.com/office/drawing/2014/main" id="{E294425F-9278-D0A7-9480-79C5BA457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4806" y="4600766"/>
            <a:ext cx="313338" cy="844514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32"/>
    </mc:Choice>
    <mc:Fallback>
      <p:transition spd="slow" advTm="8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69332"/>
          </a:xfrm>
        </p:spPr>
        <p:txBody>
          <a:bodyPr/>
          <a:lstStyle/>
          <a:p>
            <a:r>
              <a:rPr lang="de-DE" dirty="0"/>
              <a:t>Initial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transformed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AppRate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As the FOCUS models require an application rate rather than an initial soil concentration, the following transformation has to be made:</a:t>
            </a:r>
            <a:endParaRPr lang="en-GB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FBB80C7-F245-D986-51FF-72174ED1E8BB}"/>
                  </a:ext>
                </a:extLst>
              </p:cNvPr>
              <p:cNvSpPr txBox="1"/>
              <p:nvPr/>
            </p:nvSpPr>
            <p:spPr>
              <a:xfrm>
                <a:off x="828114" y="2062133"/>
                <a:ext cx="6480265" cy="828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𝐴𝑝𝑝𝑅𝑎𝑡𝑒</m:t>
                      </m:r>
                      <m:r>
                        <a:rPr lang="en-GB" sz="1800" i="1" smtClean="0"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sz="1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Verdana" panose="020B0604030504040204" pitchFamily="34" charset="0"/>
                                </a:rPr>
                                <m:t>𝑃𝐸𝐶</m:t>
                              </m:r>
                            </m:e>
                            <m:sub>
                              <m:r>
                                <a:rPr lang="en-GB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Verdana" panose="020B0604030504040204" pitchFamily="34" charset="0"/>
                                </a:rPr>
                                <m:t>𝑠𝑜𝑖𝑙</m:t>
                              </m:r>
                              <m:r>
                                <a:rPr lang="en-GB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Verdana" panose="020B0604030504040204" pitchFamily="34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  <a:cs typeface="Verdana" panose="020B0604030504040204" pitchFamily="34" charset="0"/>
                                </a:rPr>
                                <m:t>𝑖𝑛𝑖𝑡𝑖𝑎𝑙</m:t>
                              </m:r>
                            </m:sub>
                          </m:sSub>
                          <m: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Verdana" panose="020B0604030504040204" pitchFamily="34" charset="0"/>
                            </a:rPr>
                            <m:t>∙</m:t>
                          </m:r>
                          <m:r>
                            <a:rPr lang="en-GB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0.05</m:t>
                          </m:r>
                          <m: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GB" sz="1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Verdana" panose="020B0604030504040204" pitchFamily="34" charset="0"/>
                            </a:rPr>
                            <m:t>∙</m:t>
                          </m:r>
                          <m:r>
                            <a:rPr lang="en-GB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1500</m:t>
                          </m:r>
                          <m: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GB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100000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FBB80C7-F245-D986-51FF-72174ED1E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14" y="2062133"/>
                <a:ext cx="6480265" cy="828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2924483F-8C41-369E-DDC3-230C09F311A3}"/>
              </a:ext>
            </a:extLst>
          </p:cNvPr>
          <p:cNvSpPr txBox="1"/>
          <p:nvPr/>
        </p:nvSpPr>
        <p:spPr>
          <a:xfrm>
            <a:off x="466726" y="3140960"/>
            <a:ext cx="8497884" cy="145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AppRate</a:t>
            </a:r>
            <a:r>
              <a:rPr lang="en-GB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Application rate as input parameter for FOCUS modelling (kg ha</a:t>
            </a:r>
            <a:r>
              <a:rPr lang="en-GB" sz="18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-1</a:t>
            </a:r>
            <a:r>
              <a:rPr lang="en-GB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sz="18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18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PEC</a:t>
            </a:r>
            <a:r>
              <a:rPr lang="en-GB" sz="1800" i="1" baseline="-25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soil</a:t>
            </a:r>
            <a:r>
              <a:rPr lang="en-GB" sz="1800" i="1" baseline="-25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initial</a:t>
            </a:r>
            <a:r>
              <a:rPr lang="en-GB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Predicted Environmental Concentration in soil [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μg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kg</a:t>
            </a:r>
            <a:r>
              <a:rPr lang="en-GB" sz="18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-1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] </a:t>
            </a:r>
          </a:p>
          <a:p>
            <a:pPr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1500		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Bulk density of dry soil [kg m</a:t>
            </a:r>
            <a:r>
              <a:rPr lang="en-GB" sz="18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] </a:t>
            </a:r>
          </a:p>
          <a:p>
            <a:pPr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0.05</a:t>
            </a:r>
            <a:r>
              <a:rPr lang="de-DE" sz="1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GB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		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Depth of penetration into soil [m] </a:t>
            </a:r>
          </a:p>
          <a:p>
            <a:pPr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</a:pPr>
            <a:r>
              <a:rPr lang="en-GB" sz="18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100000 		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Conversion factor [kg ha</a:t>
            </a:r>
            <a:r>
              <a:rPr lang="en-GB" sz="18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-1</a:t>
            </a:r>
            <a:r>
              <a:rPr lang="en-GB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/ µg m²]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6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35"/>
    </mc:Choice>
    <mc:Fallback>
      <p:transition spd="slow" advTm="4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1230493" y="5334265"/>
            <a:ext cx="7271166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The </a:t>
            </a:r>
            <a:r>
              <a:rPr lang="de-DE" sz="1800" b="0" dirty="0" err="1"/>
              <a:t>table</a:t>
            </a:r>
            <a:r>
              <a:rPr lang="de-DE" sz="1800" b="0" dirty="0"/>
              <a:t> </a:t>
            </a:r>
            <a:r>
              <a:rPr lang="de-DE" sz="1800" b="0" dirty="0" err="1"/>
              <a:t>shows</a:t>
            </a:r>
            <a:r>
              <a:rPr lang="de-DE" sz="1800" b="0" dirty="0"/>
              <a:t> </a:t>
            </a:r>
            <a:r>
              <a:rPr lang="de-DE" sz="1800" b="0" dirty="0" err="1"/>
              <a:t>that</a:t>
            </a:r>
            <a:r>
              <a:rPr lang="de-DE" sz="1800" b="0" dirty="0"/>
              <a:t> </a:t>
            </a:r>
            <a:r>
              <a:rPr lang="de-DE" sz="1800" b="0" dirty="0" err="1"/>
              <a:t>higher</a:t>
            </a:r>
            <a:r>
              <a:rPr lang="de-DE" sz="1800" b="0" dirty="0"/>
              <a:t> </a:t>
            </a:r>
            <a:r>
              <a:rPr lang="de-DE" sz="1800" b="0" dirty="0" err="1"/>
              <a:t>concentrations</a:t>
            </a:r>
            <a:r>
              <a:rPr lang="de-DE" sz="1800" b="0" dirty="0"/>
              <a:t> </a:t>
            </a:r>
            <a:r>
              <a:rPr lang="de-DE" sz="1800" b="0" dirty="0" err="1"/>
              <a:t>are</a:t>
            </a:r>
            <a:r>
              <a:rPr lang="de-DE" sz="1800" b="0" dirty="0"/>
              <a:t> </a:t>
            </a:r>
            <a:r>
              <a:rPr lang="de-DE" sz="1800" b="0" dirty="0" err="1"/>
              <a:t>obtained</a:t>
            </a:r>
            <a:r>
              <a:rPr lang="de-DE" sz="1800" b="0" dirty="0"/>
              <a:t> </a:t>
            </a:r>
            <a:r>
              <a:rPr lang="de-DE" sz="1800" b="0" dirty="0" err="1"/>
              <a:t>with</a:t>
            </a:r>
            <a:r>
              <a:rPr lang="de-DE" sz="1800" b="0" dirty="0"/>
              <a:t> an </a:t>
            </a:r>
            <a:r>
              <a:rPr lang="de-DE" sz="1800" b="0" dirty="0" err="1"/>
              <a:t>application</a:t>
            </a:r>
            <a:r>
              <a:rPr lang="de-DE" sz="1800" b="0" dirty="0"/>
              <a:t> </a:t>
            </a:r>
            <a:r>
              <a:rPr lang="de-DE" sz="1800" b="0" dirty="0" err="1"/>
              <a:t>depth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20cm </a:t>
            </a:r>
            <a:r>
              <a:rPr lang="de-DE" sz="1800" b="0" dirty="0" err="1"/>
              <a:t>compared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5 cm </a:t>
            </a:r>
            <a:r>
              <a:rPr lang="de-DE" sz="1800" b="0" dirty="0" err="1"/>
              <a:t>within</a:t>
            </a:r>
            <a:r>
              <a:rPr lang="de-DE" sz="1800" b="0" dirty="0"/>
              <a:t> all </a:t>
            </a:r>
            <a:r>
              <a:rPr lang="de-DE" sz="1800" b="0" dirty="0" err="1"/>
              <a:t>scenarios</a:t>
            </a:r>
            <a:endParaRPr lang="en-GB" kern="0" dirty="0"/>
          </a:p>
        </p:txBody>
      </p:sp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E255731F-B146-2B3F-5CC9-7EA7F8F87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82780"/>
              </p:ext>
            </p:extLst>
          </p:nvPr>
        </p:nvGraphicFramePr>
        <p:xfrm>
          <a:off x="1230493" y="1092529"/>
          <a:ext cx="6552909" cy="4206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303">
                  <a:extLst>
                    <a:ext uri="{9D8B030D-6E8A-4147-A177-3AD203B41FA5}">
                      <a16:colId xmlns:a16="http://schemas.microsoft.com/office/drawing/2014/main" val="2292275858"/>
                    </a:ext>
                  </a:extLst>
                </a:gridCol>
                <a:gridCol w="2184303">
                  <a:extLst>
                    <a:ext uri="{9D8B030D-6E8A-4147-A177-3AD203B41FA5}">
                      <a16:colId xmlns:a16="http://schemas.microsoft.com/office/drawing/2014/main" val="4028954548"/>
                    </a:ext>
                  </a:extLst>
                </a:gridCol>
                <a:gridCol w="2184303">
                  <a:extLst>
                    <a:ext uri="{9D8B030D-6E8A-4147-A177-3AD203B41FA5}">
                      <a16:colId xmlns:a16="http://schemas.microsoft.com/office/drawing/2014/main" val="4003496314"/>
                    </a:ext>
                  </a:extLst>
                </a:gridCol>
              </a:tblGrid>
              <a:tr h="802710">
                <a:tc>
                  <a:txBody>
                    <a:bodyPr/>
                    <a:lstStyle/>
                    <a:p>
                      <a:r>
                        <a:rPr lang="en-GB" sz="1800" dirty="0"/>
                        <a:t>Scenario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PEARL (20 cm incorporation</a:t>
                      </a:r>
                      <a:r>
                        <a:rPr lang="en-GB" sz="1800" baseline="0" dirty="0"/>
                        <a:t> depth, µg/L)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PEARL (5 cm incorporation</a:t>
                      </a:r>
                      <a:r>
                        <a:rPr lang="en-GB" sz="1800" baseline="0" dirty="0"/>
                        <a:t> depth, µg/L)</a:t>
                      </a:r>
                      <a:endParaRPr lang="en-GB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747470050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 err="1"/>
                        <a:t>Châteaudun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432397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/>
                        <a:t>Hamburg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143.09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135.88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443892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 err="1"/>
                        <a:t>Jokioinen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166.82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133.48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1984621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/>
                        <a:t>Kremsmünster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55.48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8730311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 err="1"/>
                        <a:t>Okehampton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91.41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86.16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9013092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/>
                        <a:t>Piacenza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59.57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1643623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/>
                        <a:t>Porto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75.51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74.63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5000392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 err="1"/>
                        <a:t>Sevilla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5240099"/>
                  </a:ext>
                </a:extLst>
              </a:tr>
              <a:tr h="321089">
                <a:tc>
                  <a:txBody>
                    <a:bodyPr/>
                    <a:lstStyle/>
                    <a:p>
                      <a:r>
                        <a:rPr lang="en-GB" sz="1800" dirty="0" err="1"/>
                        <a:t>Thiva</a:t>
                      </a:r>
                      <a:endParaRPr lang="en-GB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339" rtl="0" eaLnBrk="1" fontAlgn="b" latinLnBrk="0" hangingPunct="1"/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5953288"/>
                  </a:ext>
                </a:extLst>
              </a:tr>
            </a:tbl>
          </a:graphicData>
        </a:graphic>
      </p:graphicFrame>
      <p:sp>
        <p:nvSpPr>
          <p:cNvPr id="19" name="Titel 1">
            <a:extLst>
              <a:ext uri="{FF2B5EF4-FFF2-40B4-BE49-F238E27FC236}">
                <a16:creationId xmlns:a16="http://schemas.microsoft.com/office/drawing/2014/main" id="{5E697023-D82C-A003-E4BB-63956FCB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1015663"/>
          </a:xfrm>
        </p:spPr>
        <p:txBody>
          <a:bodyPr/>
          <a:lstStyle/>
          <a:p>
            <a:r>
              <a:rPr lang="en-US" dirty="0"/>
              <a:t>An application depth of 20 cm represents the realistic worst case for leaching to groundwater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sp>
        <p:nvSpPr>
          <p:cNvPr id="7" name="Pfeil nach rechts 6"/>
          <p:cNvSpPr/>
          <p:nvPr/>
        </p:nvSpPr>
        <p:spPr bwMode="auto">
          <a:xfrm>
            <a:off x="611450" y="5365792"/>
            <a:ext cx="240984" cy="584568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2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2"/>
    </mc:Choice>
    <mc:Fallback>
      <p:transition spd="slow" advTm="4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5F10F1E-6680-F991-CA4E-544355D55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930" y="1760630"/>
            <a:ext cx="5559975" cy="4158202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/>
              <a:t>New </a:t>
            </a:r>
            <a:r>
              <a:rPr lang="de-DE" dirty="0" err="1"/>
              <a:t>projects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FOCUS-Wizard.</a:t>
            </a:r>
            <a:r>
              <a:rPr lang="en-GB" dirty="0"/>
              <a:t> Always the (preselected) groundwater simulations have to be accepted after clicking at Wizard</a:t>
            </a:r>
            <a:r>
              <a:rPr lang="en-GB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Ellipse 9">
            <a:extLst>
              <a:ext uri="{FF2B5EF4-FFF2-40B4-BE49-F238E27FC236}">
                <a16:creationId xmlns:a16="http://schemas.microsoft.com/office/drawing/2014/main" id="{AC11B357-B2E4-3395-529A-7031C4ED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376" y="1957763"/>
            <a:ext cx="576262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22" name="Grafik 21" descr="How to define groundwater simulations">
            <a:extLst>
              <a:ext uri="{FF2B5EF4-FFF2-40B4-BE49-F238E27FC236}">
                <a16:creationId xmlns:a16="http://schemas.microsoft.com/office/drawing/2014/main" id="{D9FBE178-4A7E-7322-0ECE-BD1FCB55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20" y="4365130"/>
            <a:ext cx="3771900" cy="1343025"/>
          </a:xfrm>
          <a:prstGeom prst="rect">
            <a:avLst/>
          </a:prstGeom>
        </p:spPr>
      </p:pic>
      <p:sp>
        <p:nvSpPr>
          <p:cNvPr id="23" name="Ellipse 9">
            <a:extLst>
              <a:ext uri="{FF2B5EF4-FFF2-40B4-BE49-F238E27FC236}">
                <a16:creationId xmlns:a16="http://schemas.microsoft.com/office/drawing/2014/main" id="{C64E0430-D9B5-A7BE-ADCC-08388CB0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10" y="4581160"/>
            <a:ext cx="576262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1"/>
              </a:buClr>
            </a:pPr>
            <a:r>
              <a:rPr lang="de-DE" dirty="0">
                <a:solidFill>
                  <a:schemeClr val="accent1"/>
                </a:solidFill>
              </a:rPr>
              <a:t>3.</a:t>
            </a:r>
            <a:r>
              <a:rPr lang="de-DE" dirty="0"/>
              <a:t> </a:t>
            </a:r>
            <a:r>
              <a:rPr lang="en-GB" dirty="0"/>
              <a:t>Create a new project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02"/>
    </mc:Choice>
    <mc:Fallback>
      <p:transition spd="slow" advTm="5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Define the crop for the simulation">
            <a:extLst>
              <a:ext uri="{FF2B5EF4-FFF2-40B4-BE49-F238E27FC236}">
                <a16:creationId xmlns:a16="http://schemas.microsoft.com/office/drawing/2014/main" id="{5A81945C-C6FC-138F-05A1-A02ED8AFB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60" y="2269532"/>
            <a:ext cx="5019675" cy="3752850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crop</a:t>
            </a:r>
            <a:r>
              <a:rPr lang="de-DE" kern="0" dirty="0"/>
              <a:t> </a:t>
            </a:r>
            <a:r>
              <a:rPr lang="de-DE" kern="0" dirty="0" err="1"/>
              <a:t>has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selected</a:t>
            </a:r>
            <a:r>
              <a:rPr lang="de-DE" kern="0" dirty="0"/>
              <a:t> (</a:t>
            </a:r>
            <a:r>
              <a:rPr lang="de-DE" kern="0" dirty="0" err="1"/>
              <a:t>normally</a:t>
            </a:r>
            <a:r>
              <a:rPr lang="de-DE" kern="0" dirty="0"/>
              <a:t>: </a:t>
            </a:r>
            <a:r>
              <a:rPr lang="de-DE" kern="0" dirty="0" err="1"/>
              <a:t>winter</a:t>
            </a:r>
            <a:r>
              <a:rPr lang="de-DE" kern="0" dirty="0"/>
              <a:t> </a:t>
            </a:r>
            <a:r>
              <a:rPr lang="de-DE" kern="0" dirty="0" err="1"/>
              <a:t>cereals</a:t>
            </a:r>
            <a:r>
              <a:rPr lang="de-DE" kern="0" dirty="0"/>
              <a:t>).</a:t>
            </a: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Ellipse 9">
            <a:extLst>
              <a:ext uri="{FF2B5EF4-FFF2-40B4-BE49-F238E27FC236}">
                <a16:creationId xmlns:a16="http://schemas.microsoft.com/office/drawing/2014/main" id="{C64E0430-D9B5-A7BE-ADCC-08388CB0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566" y="3645030"/>
            <a:ext cx="576262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3.</a:t>
            </a:r>
            <a:r>
              <a:rPr lang="de-DE" dirty="0"/>
              <a:t> </a:t>
            </a:r>
            <a:r>
              <a:rPr lang="en-GB" dirty="0"/>
              <a:t>Create a new project – select crop(s)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9"/>
    </mc:Choice>
    <mc:Fallback>
      <p:transition spd="slow" advTm="2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The figure shows the FOCUS PEARL form&#10;How to define the locations for the simulation">
            <a:extLst>
              <a:ext uri="{FF2B5EF4-FFF2-40B4-BE49-F238E27FC236}">
                <a16:creationId xmlns:a16="http://schemas.microsoft.com/office/drawing/2014/main" id="{1142E871-6E4E-04F5-1E05-9CC01F964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263" y="2060810"/>
            <a:ext cx="5019675" cy="3752850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locations</a:t>
            </a:r>
            <a:r>
              <a:rPr lang="de-DE" kern="0" dirty="0"/>
              <a:t> </a:t>
            </a:r>
            <a:r>
              <a:rPr lang="de-DE" kern="0" dirty="0" err="1"/>
              <a:t>have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selected</a:t>
            </a:r>
            <a:r>
              <a:rPr lang="de-DE" kern="0" dirty="0"/>
              <a:t>. </a:t>
            </a:r>
            <a:br>
              <a:rPr lang="de-DE" kern="0" dirty="0"/>
            </a:br>
            <a:r>
              <a:rPr lang="de-DE" kern="0" dirty="0"/>
              <a:t>Hamburg, </a:t>
            </a:r>
            <a:r>
              <a:rPr lang="de-DE" kern="0" dirty="0" err="1"/>
              <a:t>Jokioinen</a:t>
            </a:r>
            <a:r>
              <a:rPr lang="de-DE" kern="0" dirty="0"/>
              <a:t>, Piacenza and </a:t>
            </a:r>
            <a:r>
              <a:rPr lang="de-DE" kern="0" dirty="0" err="1"/>
              <a:t>Okehampton</a:t>
            </a:r>
            <a:r>
              <a:rPr lang="de-DE" kern="0" dirty="0"/>
              <a:t> </a:t>
            </a:r>
            <a:r>
              <a:rPr lang="de-DE" kern="0" dirty="0" err="1"/>
              <a:t>represent</a:t>
            </a:r>
            <a:r>
              <a:rPr lang="de-DE" kern="0" dirty="0"/>
              <a:t> </a:t>
            </a:r>
            <a:r>
              <a:rPr lang="de-DE" kern="0" dirty="0" err="1"/>
              <a:t>worst</a:t>
            </a:r>
            <a:r>
              <a:rPr lang="de-DE" kern="0" dirty="0"/>
              <a:t> </a:t>
            </a:r>
            <a:r>
              <a:rPr lang="de-DE" kern="0" dirty="0" err="1"/>
              <a:t>cases</a:t>
            </a:r>
            <a:r>
              <a:rPr lang="de-DE" kern="0" dirty="0"/>
              <a:t>. </a:t>
            </a:r>
          </a:p>
          <a:p>
            <a:pPr marL="0" indent="0">
              <a:buNone/>
            </a:pPr>
            <a:r>
              <a:rPr lang="de-DE" kern="0" dirty="0"/>
              <a:t>The </a:t>
            </a:r>
            <a:r>
              <a:rPr lang="de-DE" kern="0" dirty="0" err="1"/>
              <a:t>current</a:t>
            </a:r>
            <a:r>
              <a:rPr lang="de-DE" kern="0" dirty="0"/>
              <a:t> CVMP </a:t>
            </a:r>
            <a:r>
              <a:rPr lang="de-DE" kern="0" dirty="0" err="1"/>
              <a:t>guideline</a:t>
            </a:r>
            <a:r>
              <a:rPr lang="de-DE" kern="0" dirty="0"/>
              <a:t> </a:t>
            </a:r>
            <a:r>
              <a:rPr lang="de-DE" kern="0" dirty="0" err="1"/>
              <a:t>recommends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use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Okehampton</a:t>
            </a:r>
            <a:r>
              <a:rPr lang="de-DE" kern="0" dirty="0"/>
              <a:t> </a:t>
            </a:r>
            <a:r>
              <a:rPr lang="de-DE" kern="0" dirty="0" err="1"/>
              <a:t>scenario</a:t>
            </a:r>
            <a:r>
              <a:rPr lang="de-DE" kern="0" dirty="0"/>
              <a:t>. </a:t>
            </a: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Ellipse 9">
            <a:extLst>
              <a:ext uri="{FF2B5EF4-FFF2-40B4-BE49-F238E27FC236}">
                <a16:creationId xmlns:a16="http://schemas.microsoft.com/office/drawing/2014/main" id="{C64E0430-D9B5-A7BE-ADCC-08388CB0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90" y="3805644"/>
            <a:ext cx="393783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3.</a:t>
            </a:r>
            <a:r>
              <a:rPr lang="de-DE" dirty="0"/>
              <a:t> </a:t>
            </a:r>
            <a:r>
              <a:rPr lang="en-GB" dirty="0"/>
              <a:t>Create a new project – choose locations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17"/>
    </mc:Choice>
    <mc:Fallback>
      <p:transition spd="slow" advTm="6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The figure shows the FOCUS PEARL form&#10;How to the substances for the simulation">
            <a:extLst>
              <a:ext uri="{FF2B5EF4-FFF2-40B4-BE49-F238E27FC236}">
                <a16:creationId xmlns:a16="http://schemas.microsoft.com/office/drawing/2014/main" id="{425E823B-5C18-DA31-A176-50274E860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243" y="2120513"/>
            <a:ext cx="5019675" cy="3752850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substance</a:t>
            </a:r>
            <a:r>
              <a:rPr lang="de-DE" kern="0" dirty="0"/>
              <a:t> and </a:t>
            </a:r>
            <a:r>
              <a:rPr lang="de-DE" kern="0" dirty="0" err="1"/>
              <a:t>application</a:t>
            </a:r>
            <a:r>
              <a:rPr lang="de-DE" kern="0" dirty="0"/>
              <a:t> </a:t>
            </a:r>
            <a:r>
              <a:rPr lang="de-DE" kern="0" dirty="0" err="1"/>
              <a:t>scheme</a:t>
            </a:r>
            <a:r>
              <a:rPr lang="de-DE" kern="0" dirty="0"/>
              <a:t> </a:t>
            </a:r>
            <a:r>
              <a:rPr lang="de-DE" kern="0" dirty="0" err="1"/>
              <a:t>have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selected</a:t>
            </a:r>
            <a:r>
              <a:rPr lang="de-DE" kern="0" dirty="0"/>
              <a:t>.</a:t>
            </a:r>
            <a:br>
              <a:rPr lang="de-DE" kern="0" dirty="0"/>
            </a:b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3.</a:t>
            </a:r>
            <a:r>
              <a:rPr lang="de-DE" dirty="0"/>
              <a:t> </a:t>
            </a:r>
            <a:r>
              <a:rPr lang="en-GB" dirty="0"/>
              <a:t>Create a new project- select application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0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4"/>
    </mc:Choice>
    <mc:Fallback>
      <p:transition spd="slow" advTm="6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the</a:t>
            </a:r>
            <a:r>
              <a:rPr lang="de-DE" kern="0" dirty="0"/>
              <a:t> final form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new</a:t>
            </a:r>
            <a:r>
              <a:rPr lang="de-DE" kern="0" dirty="0"/>
              <a:t> </a:t>
            </a:r>
            <a:r>
              <a:rPr lang="de-DE" kern="0" dirty="0" err="1"/>
              <a:t>project</a:t>
            </a:r>
            <a:r>
              <a:rPr lang="de-DE" kern="0" dirty="0"/>
              <a:t> </a:t>
            </a:r>
            <a:r>
              <a:rPr lang="de-DE" kern="0" dirty="0" err="1"/>
              <a:t>should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named</a:t>
            </a:r>
            <a:r>
              <a:rPr lang="de-DE" kern="0" dirty="0"/>
              <a:t> </a:t>
            </a:r>
            <a:r>
              <a:rPr lang="de-DE" kern="0" dirty="0" err="1"/>
              <a:t>or</a:t>
            </a:r>
            <a:r>
              <a:rPr lang="de-DE" kern="0" dirty="0"/>
              <a:t> </a:t>
            </a:r>
            <a:r>
              <a:rPr lang="de-DE" kern="0" dirty="0" err="1"/>
              <a:t>added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an </a:t>
            </a:r>
            <a:r>
              <a:rPr lang="de-DE" kern="0" dirty="0" err="1"/>
              <a:t>existing</a:t>
            </a:r>
            <a:r>
              <a:rPr lang="de-DE" kern="0" dirty="0"/>
              <a:t> </a:t>
            </a:r>
            <a:r>
              <a:rPr lang="de-DE" kern="0" dirty="0" err="1"/>
              <a:t>project</a:t>
            </a:r>
            <a:r>
              <a:rPr lang="de-DE" kern="0" dirty="0"/>
              <a:t>.</a:t>
            </a:r>
            <a:br>
              <a:rPr lang="de-DE" kern="0" dirty="0"/>
            </a:b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" name="Grafik 5" descr="The figure shows the FOCUS PEARL form&#10;How to define the name of the project">
            <a:extLst>
              <a:ext uri="{FF2B5EF4-FFF2-40B4-BE49-F238E27FC236}">
                <a16:creationId xmlns:a16="http://schemas.microsoft.com/office/drawing/2014/main" id="{69587304-CA1E-73B7-67F8-2A8A03216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60" y="2303327"/>
            <a:ext cx="5019675" cy="37528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3.</a:t>
            </a:r>
            <a:r>
              <a:rPr lang="de-DE" dirty="0"/>
              <a:t> </a:t>
            </a:r>
            <a:r>
              <a:rPr lang="en-GB" dirty="0"/>
              <a:t>Create a new project -  select name of project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2"/>
    </mc:Choice>
    <mc:Fallback>
      <p:transition spd="slow" advTm="1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13477-15C9-42F2-A5B9-5F6C3BCF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425874" cy="369332"/>
          </a:xfrm>
        </p:spPr>
        <p:txBody>
          <a:bodyPr/>
          <a:lstStyle/>
          <a:p>
            <a:r>
              <a:rPr lang="en-GB" dirty="0"/>
              <a:t>FOCUS models are also useful for veterinary compounds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86508E-99AA-44DF-8685-0071BF2A9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980660"/>
            <a:ext cx="8208000" cy="4248150"/>
          </a:xfrm>
        </p:spPr>
        <p:txBody>
          <a:bodyPr/>
          <a:lstStyle/>
          <a:p>
            <a:r>
              <a:rPr lang="en-GB" sz="1600" dirty="0"/>
              <a:t>Generally:</a:t>
            </a:r>
          </a:p>
          <a:p>
            <a:pPr lvl="1"/>
            <a:r>
              <a:rPr lang="en-GB" sz="1600" dirty="0"/>
              <a:t>Though developed for pesticides, the FOCUS models are also valid for veterinary compounds</a:t>
            </a:r>
          </a:p>
          <a:p>
            <a:pPr lvl="1"/>
            <a:r>
              <a:rPr lang="en-GB" sz="1600" dirty="0"/>
              <a:t>chromatographic transport through the soil passage using the convection dispersion equation with sorption to organic carbon as key process</a:t>
            </a:r>
          </a:p>
          <a:p>
            <a:pPr lvl="1"/>
            <a:r>
              <a:rPr lang="en-GB" sz="1600" dirty="0"/>
              <a:t>The FOCUS models do not consider slurry applications</a:t>
            </a:r>
            <a:br>
              <a:rPr lang="en-GB" sz="1600" dirty="0"/>
            </a:br>
            <a:r>
              <a:rPr lang="en-GB" sz="1600" dirty="0">
                <a:sym typeface="Wingdings" panose="05000000000000000000" pitchFamily="2" charset="2"/>
              </a:rPr>
              <a:t> rather </a:t>
            </a:r>
            <a:r>
              <a:rPr lang="en-GB" sz="1600" dirty="0"/>
              <a:t>worst case assumption since possible additional degradation by slurry or adsorption to slurry after application is not considered in the simulation</a:t>
            </a:r>
          </a:p>
          <a:p>
            <a:r>
              <a:rPr lang="en-GB" sz="1600" dirty="0"/>
              <a:t>With regard to the ERA of veterinary compounds:</a:t>
            </a:r>
          </a:p>
          <a:p>
            <a:pPr lvl="1"/>
            <a:r>
              <a:rPr lang="en-GB" sz="1600" dirty="0"/>
              <a:t>The Tier A – methodology for PEC calculation is very simple and represents extreme worst case conditions</a:t>
            </a:r>
          </a:p>
          <a:p>
            <a:pPr lvl="1"/>
            <a:r>
              <a:rPr lang="en-GB" sz="1600" dirty="0" smtClean="0"/>
              <a:t>additional </a:t>
            </a:r>
            <a:r>
              <a:rPr lang="en-GB" sz="1600" dirty="0"/>
              <a:t>refinement </a:t>
            </a:r>
            <a:r>
              <a:rPr lang="en-GB" sz="1600" dirty="0" smtClean="0"/>
              <a:t>using </a:t>
            </a:r>
            <a:r>
              <a:rPr lang="en-GB" sz="1600" dirty="0"/>
              <a:t>higher tier FOCUS modelling needed in ERA</a:t>
            </a:r>
          </a:p>
          <a:p>
            <a:pPr lvl="1"/>
            <a:r>
              <a:rPr lang="en-GB" sz="1600" dirty="0"/>
              <a:t>The results of the FOCUS models can be used in the same way to calculate risk quotients as done with the Tier A PECs</a:t>
            </a:r>
          </a:p>
          <a:p>
            <a:endParaRPr lang="en-GB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1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41"/>
    </mc:Choice>
    <mc:Fallback>
      <p:transition spd="slow" advTm="13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5F10F1E-6680-F991-CA4E-544355D55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930" y="1760630"/>
            <a:ext cx="5559975" cy="4158202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At </a:t>
            </a:r>
            <a:r>
              <a:rPr lang="de-DE" kern="0" dirty="0" err="1"/>
              <a:t>this</a:t>
            </a:r>
            <a:r>
              <a:rPr lang="de-DE" kern="0" dirty="0"/>
              <a:t> </a:t>
            </a:r>
            <a:r>
              <a:rPr lang="de-DE" kern="0" dirty="0" err="1"/>
              <a:t>stage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simulation</a:t>
            </a:r>
            <a:r>
              <a:rPr lang="de-DE" kern="0" dirty="0"/>
              <a:t> </a:t>
            </a:r>
            <a:r>
              <a:rPr lang="de-DE" kern="0" dirty="0" err="1"/>
              <a:t>can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started</a:t>
            </a:r>
            <a:r>
              <a:rPr lang="de-DE" kern="0" dirty="0"/>
              <a:t>. The </a:t>
            </a:r>
            <a:r>
              <a:rPr lang="de-DE" kern="0" dirty="0" err="1"/>
              <a:t>selected</a:t>
            </a:r>
            <a:r>
              <a:rPr lang="de-DE" kern="0" dirty="0"/>
              <a:t> </a:t>
            </a:r>
            <a:r>
              <a:rPr lang="de-DE" kern="0" dirty="0" err="1"/>
              <a:t>entries</a:t>
            </a:r>
            <a:r>
              <a:rPr lang="de-DE" kern="0" dirty="0"/>
              <a:t> 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are</a:t>
            </a:r>
            <a:r>
              <a:rPr lang="de-DE" kern="0" dirty="0"/>
              <a:t> </a:t>
            </a:r>
            <a:r>
              <a:rPr lang="de-DE" kern="0" dirty="0" err="1"/>
              <a:t>considered</a:t>
            </a:r>
            <a:r>
              <a:rPr lang="de-DE" kern="0" dirty="0"/>
              <a:t> </a:t>
            </a:r>
            <a:r>
              <a:rPr lang="de-DE" kern="0" dirty="0" err="1"/>
              <a:t>for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simulations</a:t>
            </a:r>
            <a:r>
              <a:rPr lang="de-DE" kern="0" dirty="0"/>
              <a:t>.</a:t>
            </a: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Ellipse 9">
            <a:extLst>
              <a:ext uri="{FF2B5EF4-FFF2-40B4-BE49-F238E27FC236}">
                <a16:creationId xmlns:a16="http://schemas.microsoft.com/office/drawing/2014/main" id="{AC11B357-B2E4-3395-529A-7031C4ED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00" y="1957763"/>
            <a:ext cx="576262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9" name="Ellipse 9">
            <a:extLst>
              <a:ext uri="{FF2B5EF4-FFF2-40B4-BE49-F238E27FC236}">
                <a16:creationId xmlns:a16="http://schemas.microsoft.com/office/drawing/2014/main" id="{7C7CF826-1964-9716-7E28-1C99A782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769" y="2542328"/>
            <a:ext cx="576262" cy="1462752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</a:t>
            </a:r>
            <a:r>
              <a:rPr lang="de-DE" dirty="0"/>
              <a:t> </a:t>
            </a:r>
            <a:r>
              <a:rPr lang="en-GB" dirty="0"/>
              <a:t>Start calculation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3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5"/>
    </mc:Choice>
    <mc:Fallback>
      <p:transition spd="slow" advTm="2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Most relevant 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is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last </a:t>
            </a:r>
            <a:r>
              <a:rPr lang="de-DE" kern="0" dirty="0" err="1"/>
              <a:t>option</a:t>
            </a:r>
            <a:r>
              <a:rPr lang="de-DE" kern="0" dirty="0"/>
              <a:t>. Parallel PEARL </a:t>
            </a:r>
            <a:r>
              <a:rPr lang="de-DE" kern="0" dirty="0" err="1"/>
              <a:t>runs</a:t>
            </a:r>
            <a:r>
              <a:rPr lang="de-DE" kern="0" dirty="0"/>
              <a:t> will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started</a:t>
            </a:r>
            <a:r>
              <a:rPr lang="de-DE" kern="0" dirty="0"/>
              <a:t> </a:t>
            </a:r>
            <a:r>
              <a:rPr lang="de-DE" kern="0" dirty="0" err="1"/>
              <a:t>dependent</a:t>
            </a:r>
            <a:r>
              <a:rPr lang="de-DE" kern="0" dirty="0"/>
              <a:t> on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number</a:t>
            </a:r>
            <a:r>
              <a:rPr lang="de-DE" kern="0" dirty="0"/>
              <a:t> </a:t>
            </a:r>
            <a:r>
              <a:rPr lang="de-DE" kern="0" dirty="0" err="1"/>
              <a:t>here</a:t>
            </a:r>
            <a:r>
              <a:rPr lang="de-DE" kern="0" dirty="0"/>
              <a:t>. </a:t>
            </a:r>
            <a:r>
              <a:rPr lang="de-DE" kern="0" dirty="0" err="1"/>
              <a:t>You</a:t>
            </a:r>
            <a:r>
              <a:rPr lang="de-DE" kern="0" dirty="0"/>
              <a:t> </a:t>
            </a:r>
            <a:r>
              <a:rPr lang="de-DE" kern="0" dirty="0" err="1"/>
              <a:t>should</a:t>
            </a:r>
            <a:r>
              <a:rPr lang="de-DE" kern="0" dirty="0"/>
              <a:t> </a:t>
            </a:r>
            <a:r>
              <a:rPr lang="de-DE" kern="0" dirty="0" err="1"/>
              <a:t>consider</a:t>
            </a:r>
            <a:r>
              <a:rPr lang="de-DE" kern="0" dirty="0"/>
              <a:t> </a:t>
            </a:r>
            <a:r>
              <a:rPr lang="de-DE" kern="0" dirty="0" err="1"/>
              <a:t>values</a:t>
            </a:r>
            <a:r>
              <a:rPr lang="de-DE" kern="0" dirty="0"/>
              <a:t> </a:t>
            </a:r>
            <a:r>
              <a:rPr lang="de-DE" kern="0" dirty="0" err="1"/>
              <a:t>below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number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cores</a:t>
            </a:r>
            <a:r>
              <a:rPr lang="de-DE" kern="0" dirty="0"/>
              <a:t>. </a:t>
            </a:r>
            <a:br>
              <a:rPr lang="de-DE" kern="0" dirty="0"/>
            </a:br>
            <a:r>
              <a:rPr lang="de-DE" kern="0" dirty="0" err="1"/>
              <a:t>Normally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value</a:t>
            </a:r>
            <a:r>
              <a:rPr lang="de-DE" kern="0" dirty="0"/>
              <a:t> </a:t>
            </a:r>
            <a:r>
              <a:rPr lang="de-DE" kern="0" dirty="0" err="1"/>
              <a:t>suggested</a:t>
            </a:r>
            <a:r>
              <a:rPr lang="de-DE" kern="0" dirty="0"/>
              <a:t> </a:t>
            </a:r>
            <a:r>
              <a:rPr lang="de-DE" kern="0" dirty="0" err="1"/>
              <a:t>here</a:t>
            </a:r>
            <a:r>
              <a:rPr lang="de-DE" kern="0" dirty="0"/>
              <a:t> </a:t>
            </a:r>
            <a:r>
              <a:rPr lang="de-DE" kern="0" dirty="0" err="1"/>
              <a:t>already</a:t>
            </a:r>
            <a:r>
              <a:rPr lang="de-DE" kern="0" dirty="0"/>
              <a:t> </a:t>
            </a:r>
            <a:r>
              <a:rPr lang="de-DE" kern="0" dirty="0" err="1"/>
              <a:t>considers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actual</a:t>
            </a:r>
            <a:r>
              <a:rPr lang="de-DE" kern="0" dirty="0"/>
              <a:t> </a:t>
            </a:r>
            <a:r>
              <a:rPr lang="de-DE" kern="0" dirty="0" err="1"/>
              <a:t>number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processor</a:t>
            </a:r>
            <a:r>
              <a:rPr lang="de-DE" kern="0" dirty="0"/>
              <a:t> </a:t>
            </a:r>
            <a:r>
              <a:rPr lang="de-DE" kern="0" dirty="0" err="1"/>
              <a:t>cores</a:t>
            </a:r>
            <a:r>
              <a:rPr lang="de-DE" kern="0" dirty="0"/>
              <a:t>.</a:t>
            </a:r>
            <a:br>
              <a:rPr lang="de-DE" kern="0" dirty="0"/>
            </a:b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8" name="Grafik 7" descr="The figure shows the FOCUS PEARL form&#10;How to set run options">
            <a:extLst>
              <a:ext uri="{FF2B5EF4-FFF2-40B4-BE49-F238E27FC236}">
                <a16:creationId xmlns:a16="http://schemas.microsoft.com/office/drawing/2014/main" id="{7D41F279-25DC-8342-F135-935DD2169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0" y="2526024"/>
            <a:ext cx="4333875" cy="3314700"/>
          </a:xfrm>
          <a:prstGeom prst="rect">
            <a:avLst/>
          </a:prstGeom>
        </p:spPr>
      </p:pic>
      <p:sp>
        <p:nvSpPr>
          <p:cNvPr id="9" name="Ellipse 9">
            <a:extLst>
              <a:ext uri="{FF2B5EF4-FFF2-40B4-BE49-F238E27FC236}">
                <a16:creationId xmlns:a16="http://schemas.microsoft.com/office/drawing/2014/main" id="{54E2A48E-DD41-E9B0-AF78-E7895A131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70" y="4618104"/>
            <a:ext cx="576262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</a:t>
            </a:r>
            <a:r>
              <a:rPr lang="de-DE" dirty="0"/>
              <a:t> </a:t>
            </a:r>
            <a:r>
              <a:rPr lang="en-GB" dirty="0"/>
              <a:t>Start calculation -  start multiple runs in parallel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59"/>
    </mc:Choice>
    <mc:Fallback>
      <p:transition spd="slow" advTm="8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76273C-D956-F951-D97E-8941B8C51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97" y="1844884"/>
            <a:ext cx="5458653" cy="4082425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At </a:t>
            </a:r>
            <a:r>
              <a:rPr lang="de-DE" kern="0" dirty="0" err="1"/>
              <a:t>this</a:t>
            </a:r>
            <a:r>
              <a:rPr lang="de-DE" kern="0" dirty="0"/>
              <a:t> </a:t>
            </a:r>
            <a:r>
              <a:rPr lang="de-DE" kern="0" dirty="0" err="1"/>
              <a:t>stage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results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simulations</a:t>
            </a:r>
            <a:r>
              <a:rPr lang="de-DE" kern="0" dirty="0"/>
              <a:t> </a:t>
            </a:r>
            <a:r>
              <a:rPr lang="de-DE" kern="0" dirty="0" err="1"/>
              <a:t>can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checked</a:t>
            </a:r>
            <a:r>
              <a:rPr lang="de-DE" kern="0" dirty="0"/>
              <a:t>. </a:t>
            </a:r>
            <a:r>
              <a:rPr lang="de-DE" kern="0" dirty="0" err="1"/>
              <a:t>It</a:t>
            </a:r>
            <a:r>
              <a:rPr lang="de-DE" kern="0" dirty="0"/>
              <a:t> </a:t>
            </a:r>
            <a:r>
              <a:rPr lang="de-DE" kern="0" dirty="0" err="1"/>
              <a:t>is</a:t>
            </a:r>
            <a:r>
              <a:rPr lang="de-DE" kern="0" dirty="0"/>
              <a:t> possible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select</a:t>
            </a:r>
            <a:r>
              <a:rPr lang="de-DE" kern="0" dirty="0"/>
              <a:t> </a:t>
            </a:r>
            <a:r>
              <a:rPr lang="de-DE" kern="0" dirty="0" err="1"/>
              <a:t>report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a </a:t>
            </a:r>
            <a:r>
              <a:rPr lang="de-DE" kern="0" dirty="0" err="1"/>
              <a:t>single</a:t>
            </a:r>
            <a:r>
              <a:rPr lang="de-DE" kern="0" dirty="0"/>
              <a:t> </a:t>
            </a:r>
            <a:r>
              <a:rPr lang="de-DE" kern="0" dirty="0" err="1"/>
              <a:t>run</a:t>
            </a:r>
            <a:r>
              <a:rPr lang="de-DE" kern="0" dirty="0"/>
              <a:t> </a:t>
            </a:r>
            <a:r>
              <a:rPr lang="de-DE" kern="0" dirty="0" err="1"/>
              <a:t>or</a:t>
            </a:r>
            <a:r>
              <a:rPr lang="de-DE" kern="0" dirty="0"/>
              <a:t> all </a:t>
            </a:r>
            <a:r>
              <a:rPr lang="de-DE" kern="0" dirty="0" err="1"/>
              <a:t>runs</a:t>
            </a:r>
            <a:r>
              <a:rPr lang="de-DE" kern="0" dirty="0"/>
              <a:t>.</a:t>
            </a: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Ellipse 9">
            <a:extLst>
              <a:ext uri="{FF2B5EF4-FFF2-40B4-BE49-F238E27FC236}">
                <a16:creationId xmlns:a16="http://schemas.microsoft.com/office/drawing/2014/main" id="{AC11B357-B2E4-3395-529A-7031C4ED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460" y="2342865"/>
            <a:ext cx="576262" cy="382588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10" name="Grafik 9" descr="The figure shows the FOCUS PEARL form&#10;How to define the type of a report">
            <a:extLst>
              <a:ext uri="{FF2B5EF4-FFF2-40B4-BE49-F238E27FC236}">
                <a16:creationId xmlns:a16="http://schemas.microsoft.com/office/drawing/2014/main" id="{647AC1F5-A4AA-24CF-CD75-D5CB82502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580" y="3886096"/>
            <a:ext cx="4905375" cy="1752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6" y="334803"/>
            <a:ext cx="6985674" cy="738664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5. </a:t>
            </a:r>
            <a:r>
              <a:rPr lang="en-GB" dirty="0"/>
              <a:t>Find the results</a:t>
            </a:r>
            <a:br>
              <a:rPr lang="en-GB" dirty="0"/>
            </a:b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3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35"/>
    </mc:Choice>
    <mc:Fallback>
      <p:transition spd="slow" advTm="3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19" y="930691"/>
            <a:ext cx="8325485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case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user</a:t>
            </a:r>
            <a:r>
              <a:rPr lang="de-DE" kern="0" dirty="0"/>
              <a:t> </a:t>
            </a:r>
            <a:r>
              <a:rPr lang="de-DE" kern="0" dirty="0" err="1"/>
              <a:t>selected</a:t>
            </a:r>
            <a:r>
              <a:rPr lang="de-DE" kern="0" dirty="0"/>
              <a:t> „all </a:t>
            </a:r>
            <a:r>
              <a:rPr lang="de-DE" kern="0" dirty="0" err="1"/>
              <a:t>runs</a:t>
            </a:r>
            <a:r>
              <a:rPr lang="de-DE" kern="0" dirty="0"/>
              <a:t> in </a:t>
            </a:r>
            <a:r>
              <a:rPr lang="de-DE" kern="0" dirty="0" err="1"/>
              <a:t>project</a:t>
            </a:r>
            <a:r>
              <a:rPr lang="de-DE" kern="0" dirty="0"/>
              <a:t>“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results</a:t>
            </a:r>
            <a:r>
              <a:rPr lang="de-DE" kern="0" dirty="0"/>
              <a:t> </a:t>
            </a:r>
            <a:r>
              <a:rPr lang="de-DE" kern="0" dirty="0" err="1"/>
              <a:t>are</a:t>
            </a:r>
            <a:r>
              <a:rPr lang="de-DE" kern="0" dirty="0"/>
              <a:t> </a:t>
            </a:r>
            <a:r>
              <a:rPr lang="de-DE" kern="0" dirty="0" err="1"/>
              <a:t>presented</a:t>
            </a:r>
            <a:r>
              <a:rPr lang="de-DE" kern="0" dirty="0"/>
              <a:t> in a </a:t>
            </a:r>
            <a:r>
              <a:rPr lang="de-DE" kern="0" dirty="0" err="1"/>
              <a:t>table</a:t>
            </a:r>
            <a:r>
              <a:rPr lang="de-DE" kern="0" dirty="0"/>
              <a:t>. </a:t>
            </a:r>
            <a:endParaRPr lang="en-GB" kern="0" dirty="0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BA18D407-E897-1456-38B8-9201ECC2A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47" y="2303327"/>
            <a:ext cx="327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9" name="Grafik 8" descr="The figure shows the FOCUS PEARL form&#10;How the summary report looks">
            <a:extLst>
              <a:ext uri="{FF2B5EF4-FFF2-40B4-BE49-F238E27FC236}">
                <a16:creationId xmlns:a16="http://schemas.microsoft.com/office/drawing/2014/main" id="{856333CA-7837-9288-A12A-C2286BBFB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670" y="2882940"/>
            <a:ext cx="6525234" cy="21985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6" y="334803"/>
            <a:ext cx="7273714" cy="379711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5. </a:t>
            </a:r>
            <a:r>
              <a:rPr lang="en-GB" dirty="0"/>
              <a:t>Find the results – combine all runs in one table</a:t>
            </a:r>
          </a:p>
        </p:txBody>
      </p:sp>
      <p:sp>
        <p:nvSpPr>
          <p:cNvPr id="6" name="Ellipse 9">
            <a:extLst>
              <a:ext uri="{FF2B5EF4-FFF2-40B4-BE49-F238E27FC236}">
                <a16:creationId xmlns:a16="http://schemas.microsoft.com/office/drawing/2014/main" id="{A795C54A-26FC-E43E-6320-DAD661180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923" y="3237706"/>
            <a:ext cx="576262" cy="1127424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en-GB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4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24"/>
    </mc:Choice>
    <mc:Fallback>
      <p:transition spd="slow" advTm="7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3BAA6-300E-B552-30E2-B02C3F41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86" y="982562"/>
            <a:ext cx="8208000" cy="1631216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Working with FOCUS SW models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0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8"/>
    </mc:Choice>
    <mc:Fallback>
      <p:transition spd="slow" advTm="1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58BE534-A6E9-7B38-B191-1ABF2C1E4BF1}"/>
              </a:ext>
            </a:extLst>
          </p:cNvPr>
          <p:cNvGrpSpPr/>
          <p:nvPr/>
        </p:nvGrpSpPr>
        <p:grpSpPr>
          <a:xfrm>
            <a:off x="3079177" y="2192000"/>
            <a:ext cx="5616575" cy="3797300"/>
            <a:chOff x="2051050" y="1557338"/>
            <a:chExt cx="5616575" cy="3797300"/>
          </a:xfrm>
        </p:grpSpPr>
        <p:sp>
          <p:nvSpPr>
            <p:cNvPr id="7" name="Rechteck 1">
              <a:extLst>
                <a:ext uri="{FF2B5EF4-FFF2-40B4-BE49-F238E27FC236}">
                  <a16:creationId xmlns:a16="http://schemas.microsoft.com/office/drawing/2014/main" id="{16A1ADA4-E53F-2364-0C3E-68604D0FD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300" y="3198813"/>
              <a:ext cx="10414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/>
                <a:t>86897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D27E6E6-00E2-5E1E-B92A-71B94F0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1557338"/>
              <a:ext cx="5616575" cy="379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2">
              <a:extLst>
                <a:ext uri="{FF2B5EF4-FFF2-40B4-BE49-F238E27FC236}">
                  <a16:creationId xmlns:a16="http://schemas.microsoft.com/office/drawing/2014/main" id="{81E96475-DFCC-FB71-6D1F-4D56C2935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975" y="2754313"/>
              <a:ext cx="3603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434F972-4DE7-D2B9-7F16-088D96AA4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975" y="3224213"/>
              <a:ext cx="3603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dirty="0">
                  <a:solidFill>
                    <a:schemeClr val="accent1"/>
                  </a:solidFill>
                </a:rPr>
                <a:t>2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6E90FF2-471D-8E73-D5B7-C953E5E17E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975" y="4183063"/>
              <a:ext cx="3603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dirty="0">
                  <a:solidFill>
                    <a:schemeClr val="accent1"/>
                  </a:solidFill>
                </a:rPr>
                <a:t>3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29798D9-B3DE-CA2F-7FC8-D70695F18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263" y="1844675"/>
              <a:ext cx="3603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6ACD10C-D44C-A7F5-315E-42B650792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425" y="1844675"/>
              <a:ext cx="3603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dirty="0">
                  <a:solidFill>
                    <a:schemeClr val="accent1"/>
                  </a:solidFill>
                </a:rPr>
                <a:t>5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A8FAD11-EE16-F09F-C9B4-035CB68AE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5463" y="1844675"/>
              <a:ext cx="3603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GB" altLang="en-US" dirty="0">
                  <a:solidFill>
                    <a:schemeClr val="accent1"/>
                  </a:solidFill>
                </a:rPr>
                <a:t>6</a:t>
              </a:r>
            </a:p>
          </p:txBody>
        </p:sp>
      </p:grp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The </a:t>
            </a:r>
            <a:r>
              <a:rPr lang="de-DE" sz="1800" b="0" dirty="0" err="1"/>
              <a:t>central</a:t>
            </a:r>
            <a:r>
              <a:rPr lang="de-DE" sz="1800" b="0" dirty="0"/>
              <a:t> </a:t>
            </a:r>
            <a:r>
              <a:rPr lang="de-DE" sz="1800" b="0" dirty="0" err="1"/>
              <a:t>shell</a:t>
            </a:r>
            <a:r>
              <a:rPr lang="de-DE" sz="1800" b="0" dirty="0"/>
              <a:t> SWASH </a:t>
            </a:r>
            <a:r>
              <a:rPr lang="de-DE" sz="1800" b="0" dirty="0" err="1"/>
              <a:t>has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r>
              <a:rPr lang="de-DE" sz="1800" b="0" dirty="0" err="1"/>
              <a:t>be</a:t>
            </a:r>
            <a:r>
              <a:rPr lang="de-DE" sz="1800" b="0" dirty="0"/>
              <a:t> </a:t>
            </a:r>
            <a:r>
              <a:rPr lang="de-DE" sz="1800" b="0" dirty="0" err="1"/>
              <a:t>used</a:t>
            </a:r>
            <a:r>
              <a:rPr lang="de-DE" sz="1800" b="0" dirty="0"/>
              <a:t>.</a:t>
            </a:r>
            <a:br>
              <a:rPr lang="de-DE" sz="1800" b="0" dirty="0"/>
            </a:br>
            <a:r>
              <a:rPr lang="de-DE" sz="1800" b="0" dirty="0" err="1"/>
              <a:t>It</a:t>
            </a:r>
            <a:r>
              <a:rPr lang="de-DE" sz="1800" b="0" dirty="0"/>
              <a:t> </a:t>
            </a:r>
            <a:r>
              <a:rPr lang="de-DE" sz="1800" b="0" dirty="0" err="1"/>
              <a:t>is</a:t>
            </a:r>
            <a:r>
              <a:rPr lang="de-DE" sz="1800" b="0" dirty="0"/>
              <a:t> </a:t>
            </a:r>
            <a:r>
              <a:rPr lang="de-DE" sz="1800" b="0" dirty="0" err="1"/>
              <a:t>recommended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follow a </a:t>
            </a:r>
            <a:r>
              <a:rPr lang="de-DE" sz="1800" b="0" dirty="0" err="1"/>
              <a:t>fixed</a:t>
            </a:r>
            <a:r>
              <a:rPr lang="de-DE" sz="1800" b="0" dirty="0"/>
              <a:t> </a:t>
            </a:r>
            <a:r>
              <a:rPr lang="de-DE" sz="1800" b="0" dirty="0" err="1"/>
              <a:t>sequence</a:t>
            </a:r>
            <a:r>
              <a:rPr lang="de-DE" sz="1800" b="0" dirty="0"/>
              <a:t>.</a:t>
            </a:r>
            <a:endParaRPr lang="en-GB" kern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shall</a:t>
            </a:r>
            <a:r>
              <a:rPr lang="de-DE" dirty="0"/>
              <a:t> </a:t>
            </a:r>
            <a:r>
              <a:rPr lang="de-DE" dirty="0" err="1"/>
              <a:t>combines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SW </a:t>
            </a:r>
            <a:r>
              <a:rPr lang="de-DE" dirty="0" err="1"/>
              <a:t>models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4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63"/>
    </mc:Choice>
    <mc:Fallback>
      <p:transition spd="slow" advTm="7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Copy </a:t>
            </a:r>
            <a:r>
              <a:rPr lang="de-DE" sz="1800" b="0" dirty="0" err="1"/>
              <a:t>record</a:t>
            </a:r>
            <a:r>
              <a:rPr lang="de-DE" sz="1800" b="0" dirty="0"/>
              <a:t> (e.g., EXFPA) and </a:t>
            </a:r>
            <a:r>
              <a:rPr lang="de-DE" sz="1800" b="0" dirty="0" err="1"/>
              <a:t>enter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PC-Data. </a:t>
            </a:r>
            <a:r>
              <a:rPr lang="de-DE" sz="1800" b="0" dirty="0" err="1"/>
              <a:t>It</a:t>
            </a:r>
            <a:r>
              <a:rPr lang="de-DE" sz="1800" b="0" dirty="0"/>
              <a:t> </a:t>
            </a:r>
            <a:r>
              <a:rPr lang="de-DE" sz="1800" b="0" dirty="0" err="1"/>
              <a:t>is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same </a:t>
            </a:r>
            <a:r>
              <a:rPr lang="de-DE" sz="1800" b="0" dirty="0" err="1"/>
              <a:t>database</a:t>
            </a:r>
            <a:r>
              <a:rPr lang="de-DE" sz="1800" b="0" dirty="0"/>
              <a:t> </a:t>
            </a:r>
            <a:r>
              <a:rPr lang="de-DE" sz="1800" b="0" dirty="0" err="1"/>
              <a:t>as</a:t>
            </a:r>
            <a:r>
              <a:rPr lang="de-DE" sz="1800" b="0" dirty="0"/>
              <a:t> in FOCUS PEARL (Spin). </a:t>
            </a:r>
            <a:r>
              <a:rPr lang="de-DE" sz="1800" b="0" dirty="0" err="1"/>
              <a:t>It</a:t>
            </a:r>
            <a:r>
              <a:rPr lang="de-DE" sz="1800" b="0" dirty="0"/>
              <a:t> </a:t>
            </a:r>
            <a:r>
              <a:rPr lang="de-DE" sz="1800" b="0" dirty="0" err="1"/>
              <a:t>does</a:t>
            </a:r>
            <a:r>
              <a:rPr lang="de-DE" sz="1800" b="0" dirty="0"/>
              <a:t> not matter </a:t>
            </a:r>
            <a:r>
              <a:rPr lang="de-DE" sz="1800" b="0" dirty="0" err="1"/>
              <a:t>whether</a:t>
            </a:r>
            <a:r>
              <a:rPr lang="de-DE" sz="1800" b="0" dirty="0"/>
              <a:t> PEARL </a:t>
            </a:r>
            <a:r>
              <a:rPr lang="de-DE" sz="1800" b="0" dirty="0" err="1"/>
              <a:t>or</a:t>
            </a:r>
            <a:r>
              <a:rPr lang="de-DE" sz="1800" b="0" dirty="0"/>
              <a:t> SWASH </a:t>
            </a:r>
            <a:r>
              <a:rPr lang="de-DE" sz="1800" b="0" dirty="0" err="1"/>
              <a:t>is</a:t>
            </a:r>
            <a:r>
              <a:rPr lang="de-DE" sz="1800" b="0" dirty="0"/>
              <a:t> </a:t>
            </a:r>
            <a:r>
              <a:rPr lang="de-DE" sz="1800" b="0" dirty="0" err="1"/>
              <a:t>first</a:t>
            </a:r>
            <a:r>
              <a:rPr lang="de-DE" sz="1800" b="0" dirty="0"/>
              <a:t> </a:t>
            </a:r>
            <a:r>
              <a:rPr lang="de-DE" sz="1800" b="0" dirty="0" err="1"/>
              <a:t>used</a:t>
            </a:r>
            <a:r>
              <a:rPr lang="de-DE" sz="1800" b="0" dirty="0"/>
              <a:t> </a:t>
            </a:r>
            <a:r>
              <a:rPr lang="de-DE" sz="1800" b="0" dirty="0" err="1"/>
              <a:t>when</a:t>
            </a:r>
            <a:r>
              <a:rPr lang="de-DE" sz="1800" b="0" dirty="0"/>
              <a:t> a </a:t>
            </a:r>
            <a:r>
              <a:rPr lang="de-DE" sz="1800" b="0" dirty="0" err="1"/>
              <a:t>substance</a:t>
            </a:r>
            <a:r>
              <a:rPr lang="de-DE" sz="1800" b="0" dirty="0"/>
              <a:t> </a:t>
            </a:r>
            <a:r>
              <a:rPr lang="de-DE" sz="1800" b="0" dirty="0" err="1"/>
              <a:t>is</a:t>
            </a:r>
            <a:r>
              <a:rPr lang="de-DE" sz="1800" b="0" dirty="0"/>
              <a:t> </a:t>
            </a:r>
            <a:r>
              <a:rPr lang="de-DE" sz="1800" b="0" dirty="0" err="1"/>
              <a:t>defined</a:t>
            </a:r>
            <a:r>
              <a:rPr lang="de-DE" sz="1800" b="0" dirty="0"/>
              <a:t>. 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 </a:t>
            </a:r>
            <a:r>
              <a:rPr lang="de-DE" dirty="0"/>
              <a:t>Create a </a:t>
            </a:r>
            <a:r>
              <a:rPr lang="de-DE" dirty="0" err="1"/>
              <a:t>substance</a:t>
            </a:r>
            <a:r>
              <a:rPr lang="de-DE" dirty="0"/>
              <a:t> - 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en-GB" dirty="0"/>
          </a:p>
        </p:txBody>
      </p:sp>
      <p:pic>
        <p:nvPicPr>
          <p:cNvPr id="16" name="Grafik 15" descr="The figure shows the form where general substances are ediited">
            <a:extLst>
              <a:ext uri="{FF2B5EF4-FFF2-40B4-BE49-F238E27FC236}">
                <a16:creationId xmlns:a16="http://schemas.microsoft.com/office/drawing/2014/main" id="{355C0D5D-072B-0C1D-E057-87BA0FAF4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50" y="2204215"/>
            <a:ext cx="5182876" cy="38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Ellipse 27" descr="Circle">
            <a:extLst>
              <a:ext uri="{FF2B5EF4-FFF2-40B4-BE49-F238E27FC236}">
                <a16:creationId xmlns:a16="http://schemas.microsoft.com/office/drawing/2014/main" id="{F39CA7F0-902B-8677-28B9-3C922FAEB513}"/>
              </a:ext>
            </a:extLst>
          </p:cNvPr>
          <p:cNvSpPr/>
          <p:nvPr/>
        </p:nvSpPr>
        <p:spPr>
          <a:xfrm>
            <a:off x="8305894" y="3776220"/>
            <a:ext cx="28829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2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72"/>
    </mc:Choice>
    <mc:Fallback>
      <p:transition spd="slow" advTm="5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93AAD7B-504B-F5B7-E660-0B9522CED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20" y="2340486"/>
            <a:ext cx="4894836" cy="368558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 </a:t>
            </a:r>
            <a:r>
              <a:rPr lang="de-DE" dirty="0"/>
              <a:t>Create a </a:t>
            </a:r>
            <a:r>
              <a:rPr lang="de-DE" dirty="0" err="1"/>
              <a:t>substance</a:t>
            </a:r>
            <a:r>
              <a:rPr lang="de-DE" dirty="0"/>
              <a:t> -  </a:t>
            </a:r>
            <a:r>
              <a:rPr lang="de-DE" dirty="0" err="1"/>
              <a:t>sorption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en-GB" dirty="0"/>
          </a:p>
        </p:txBody>
      </p:sp>
      <p:sp>
        <p:nvSpPr>
          <p:cNvPr id="28" name="Ellipse 27" descr="Circle">
            <a:extLst>
              <a:ext uri="{FF2B5EF4-FFF2-40B4-BE49-F238E27FC236}">
                <a16:creationId xmlns:a16="http://schemas.microsoft.com/office/drawing/2014/main" id="{F39CA7F0-902B-8677-28B9-3C922FAEB513}"/>
              </a:ext>
            </a:extLst>
          </p:cNvPr>
          <p:cNvSpPr/>
          <p:nvPr/>
        </p:nvSpPr>
        <p:spPr>
          <a:xfrm>
            <a:off x="7609785" y="4725180"/>
            <a:ext cx="360050" cy="43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enter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sorption</a:t>
            </a:r>
            <a:r>
              <a:rPr lang="de-DE" kern="0" dirty="0"/>
              <a:t> </a:t>
            </a:r>
            <a:r>
              <a:rPr lang="de-DE" kern="0" dirty="0" err="1"/>
              <a:t>data</a:t>
            </a:r>
            <a:r>
              <a:rPr lang="de-DE" kern="0" dirty="0"/>
              <a:t> (Tabs: </a:t>
            </a:r>
            <a:r>
              <a:rPr lang="de-DE" kern="0" dirty="0" err="1"/>
              <a:t>Soil</a:t>
            </a:r>
            <a:r>
              <a:rPr lang="de-DE" kern="0" dirty="0"/>
              <a:t>- </a:t>
            </a:r>
            <a:r>
              <a:rPr lang="de-DE" kern="0" dirty="0" err="1"/>
              <a:t>equilibrium</a:t>
            </a:r>
            <a:r>
              <a:rPr lang="de-DE" kern="0" dirty="0"/>
              <a:t>, Surface </a:t>
            </a:r>
            <a:r>
              <a:rPr lang="de-DE" kern="0" dirty="0" err="1"/>
              <a:t>water</a:t>
            </a:r>
            <a:r>
              <a:rPr lang="de-DE" kern="0" dirty="0"/>
              <a:t> and </a:t>
            </a:r>
            <a:r>
              <a:rPr lang="de-DE" kern="0" dirty="0" err="1"/>
              <a:t>sediment</a:t>
            </a:r>
            <a:r>
              <a:rPr lang="de-DE" kern="0" dirty="0"/>
              <a:t>). The same </a:t>
            </a:r>
            <a:r>
              <a:rPr lang="de-DE" kern="0" dirty="0" err="1"/>
              <a:t>values</a:t>
            </a:r>
            <a:r>
              <a:rPr lang="de-DE" kern="0" dirty="0"/>
              <a:t> </a:t>
            </a:r>
            <a:r>
              <a:rPr lang="de-DE" kern="0" dirty="0" err="1"/>
              <a:t>should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entered</a:t>
            </a:r>
            <a:r>
              <a:rPr lang="de-DE" kern="0" dirty="0"/>
              <a:t> </a:t>
            </a:r>
            <a:r>
              <a:rPr lang="de-DE" kern="0" dirty="0" err="1"/>
              <a:t>for</a:t>
            </a:r>
            <a:r>
              <a:rPr lang="de-DE" kern="0" dirty="0"/>
              <a:t> all </a:t>
            </a:r>
            <a:r>
              <a:rPr lang="de-DE" kern="0" dirty="0" err="1"/>
              <a:t>three</a:t>
            </a:r>
            <a:r>
              <a:rPr lang="de-DE" kern="0" dirty="0"/>
              <a:t> </a:t>
            </a:r>
            <a:r>
              <a:rPr lang="de-DE" kern="0" dirty="0" err="1"/>
              <a:t>tabs</a:t>
            </a:r>
            <a:r>
              <a:rPr lang="de-DE" kern="0" dirty="0"/>
              <a:t>. </a:t>
            </a:r>
            <a:r>
              <a:rPr lang="en-GB" kern="0" dirty="0"/>
              <a:t>Further information about which value should be entered is given in</a:t>
            </a:r>
            <a:br>
              <a:rPr lang="en-GB" kern="0" dirty="0"/>
            </a:br>
            <a:r>
              <a:rPr lang="en-GB" kern="0" dirty="0">
                <a:hlinkClick r:id="rId5"/>
              </a:rPr>
              <a:t>https://www.ema.europa.eu/en/documents/other/questions-answers-implementation-cvmp-guideline-environmental-impact-assessment-veterinary-medicinal_en.pdf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3F59E8DC-6A37-56D1-3F0D-CD68E0B5898E}"/>
              </a:ext>
            </a:extLst>
          </p:cNvPr>
          <p:cNvSpPr/>
          <p:nvPr/>
        </p:nvSpPr>
        <p:spPr>
          <a:xfrm>
            <a:off x="5508130" y="5195822"/>
            <a:ext cx="381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0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16"/>
    </mc:Choice>
    <mc:Fallback>
      <p:transition spd="slow" advTm="4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B1F6E6-BA5C-B6AC-BE35-EDB937053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10" y="1963196"/>
            <a:ext cx="5614936" cy="422778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 </a:t>
            </a:r>
            <a:r>
              <a:rPr lang="de-DE" dirty="0"/>
              <a:t>Create a </a:t>
            </a:r>
            <a:r>
              <a:rPr lang="de-DE" dirty="0" err="1"/>
              <a:t>substance</a:t>
            </a:r>
            <a:r>
              <a:rPr lang="de-DE" dirty="0"/>
              <a:t> -  </a:t>
            </a:r>
            <a:r>
              <a:rPr lang="de-DE" dirty="0" err="1"/>
              <a:t>transformation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en-GB" dirty="0"/>
          </a:p>
        </p:txBody>
      </p:sp>
      <p:sp>
        <p:nvSpPr>
          <p:cNvPr id="28" name="Ellipse 27" descr="Circle">
            <a:extLst>
              <a:ext uri="{FF2B5EF4-FFF2-40B4-BE49-F238E27FC236}">
                <a16:creationId xmlns:a16="http://schemas.microsoft.com/office/drawing/2014/main" id="{F39CA7F0-902B-8677-28B9-3C922FAEB513}"/>
              </a:ext>
            </a:extLst>
          </p:cNvPr>
          <p:cNvSpPr/>
          <p:nvPr/>
        </p:nvSpPr>
        <p:spPr>
          <a:xfrm>
            <a:off x="5041087" y="4733560"/>
            <a:ext cx="28829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684623"/>
            <a:ext cx="8423326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enter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degradation</a:t>
            </a:r>
            <a:r>
              <a:rPr lang="de-DE" kern="0" dirty="0"/>
              <a:t> </a:t>
            </a:r>
            <a:r>
              <a:rPr lang="de-DE" kern="0" dirty="0" err="1"/>
              <a:t>data</a:t>
            </a:r>
            <a:r>
              <a:rPr lang="de-DE" kern="0" dirty="0"/>
              <a:t> (Tabs: </a:t>
            </a:r>
            <a:r>
              <a:rPr lang="de-DE" kern="0" dirty="0" err="1"/>
              <a:t>Soil</a:t>
            </a:r>
            <a:r>
              <a:rPr lang="de-DE" kern="0" dirty="0"/>
              <a:t> – </a:t>
            </a:r>
            <a:r>
              <a:rPr lang="de-DE" kern="0" dirty="0" err="1"/>
              <a:t>aerobic</a:t>
            </a:r>
            <a:r>
              <a:rPr lang="de-DE" kern="0" dirty="0"/>
              <a:t> MACRO &amp; PRZM, Surface </a:t>
            </a:r>
            <a:r>
              <a:rPr lang="de-DE" kern="0" dirty="0" err="1"/>
              <a:t>water</a:t>
            </a:r>
            <a:r>
              <a:rPr lang="de-DE" kern="0" dirty="0"/>
              <a:t> and </a:t>
            </a:r>
            <a:r>
              <a:rPr lang="de-DE" kern="0" dirty="0" err="1"/>
              <a:t>sediment</a:t>
            </a:r>
            <a:r>
              <a:rPr lang="de-DE" kern="0" dirty="0"/>
              <a:t>). </a:t>
            </a:r>
            <a:r>
              <a:rPr lang="de-DE" kern="0" dirty="0" err="1"/>
              <a:t>Only</a:t>
            </a:r>
            <a:r>
              <a:rPr lang="de-DE" kern="0" dirty="0"/>
              <a:t> Half-</a:t>
            </a:r>
            <a:r>
              <a:rPr lang="de-DE" kern="0" dirty="0" err="1"/>
              <a:t>life</a:t>
            </a:r>
            <a:r>
              <a:rPr lang="de-DE" kern="0" dirty="0"/>
              <a:t> </a:t>
            </a:r>
            <a:r>
              <a:rPr lang="de-DE" kern="0" dirty="0" err="1"/>
              <a:t>is</a:t>
            </a:r>
            <a:r>
              <a:rPr lang="de-DE" kern="0" dirty="0"/>
              <a:t> relevant. </a:t>
            </a:r>
            <a:r>
              <a:rPr lang="de-DE" kern="0" dirty="0" err="1"/>
              <a:t>For</a:t>
            </a:r>
            <a:r>
              <a:rPr lang="de-DE" kern="0" dirty="0"/>
              <a:t> MACRO&amp;PRZM </a:t>
            </a:r>
            <a:r>
              <a:rPr lang="de-DE" kern="0" dirty="0" err="1"/>
              <a:t>the</a:t>
            </a:r>
            <a:r>
              <a:rPr lang="de-DE" kern="0" dirty="0"/>
              <a:t> same </a:t>
            </a:r>
            <a:r>
              <a:rPr lang="de-DE" kern="0" dirty="0" err="1"/>
              <a:t>value</a:t>
            </a:r>
            <a:r>
              <a:rPr lang="de-DE" kern="0" dirty="0"/>
              <a:t> </a:t>
            </a:r>
            <a:r>
              <a:rPr lang="de-DE" kern="0" dirty="0" err="1"/>
              <a:t>should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entered</a:t>
            </a:r>
            <a:r>
              <a:rPr lang="de-DE" kern="0" dirty="0"/>
              <a:t> </a:t>
            </a:r>
            <a:r>
              <a:rPr lang="de-DE" kern="0" dirty="0" err="1"/>
              <a:t>as</a:t>
            </a:r>
            <a:r>
              <a:rPr lang="de-DE" kern="0" dirty="0"/>
              <a:t> </a:t>
            </a:r>
            <a:r>
              <a:rPr lang="de-DE" kern="0" dirty="0" err="1"/>
              <a:t>for</a:t>
            </a:r>
            <a:r>
              <a:rPr lang="de-DE" kern="0" dirty="0"/>
              <a:t>  PEARL. </a:t>
            </a:r>
            <a:br>
              <a:rPr lang="de-DE" kern="0" dirty="0"/>
            </a:br>
            <a:r>
              <a:rPr lang="de-DE" kern="0" dirty="0"/>
              <a:t>Enter 1000 d </a:t>
            </a:r>
            <a:r>
              <a:rPr lang="de-DE" kern="0" dirty="0" err="1"/>
              <a:t>if</a:t>
            </a:r>
            <a:r>
              <a:rPr lang="de-DE" kern="0" dirty="0"/>
              <a:t> </a:t>
            </a:r>
            <a:r>
              <a:rPr lang="de-DE" kern="0" dirty="0" err="1"/>
              <a:t>no</a:t>
            </a:r>
            <a:r>
              <a:rPr lang="de-DE" kern="0" dirty="0"/>
              <a:t> </a:t>
            </a:r>
            <a:r>
              <a:rPr lang="de-DE" kern="0" dirty="0" err="1"/>
              <a:t>results</a:t>
            </a:r>
            <a:r>
              <a:rPr lang="de-DE" kern="0" dirty="0"/>
              <a:t> </a:t>
            </a:r>
            <a:r>
              <a:rPr lang="de-DE" kern="0" dirty="0" err="1"/>
              <a:t>are</a:t>
            </a:r>
            <a:r>
              <a:rPr lang="de-DE" kern="0" dirty="0"/>
              <a:t> </a:t>
            </a:r>
            <a:r>
              <a:rPr lang="de-DE" kern="0" dirty="0" err="1"/>
              <a:t>available</a:t>
            </a:r>
            <a:r>
              <a:rPr lang="de-DE" kern="0" dirty="0"/>
              <a:t>.</a:t>
            </a:r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3F59E8DC-6A37-56D1-3F0D-CD68E0B5898E}"/>
              </a:ext>
            </a:extLst>
          </p:cNvPr>
          <p:cNvSpPr/>
          <p:nvPr/>
        </p:nvSpPr>
        <p:spPr>
          <a:xfrm>
            <a:off x="3964215" y="4317158"/>
            <a:ext cx="50407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5"/>
    </mc:Choice>
    <mc:Fallback>
      <p:transition spd="slow" advTm="5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90" y="2407784"/>
            <a:ext cx="4894836" cy="368558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1. </a:t>
            </a:r>
            <a:r>
              <a:rPr lang="de-DE" dirty="0"/>
              <a:t>Create a </a:t>
            </a:r>
            <a:r>
              <a:rPr lang="de-DE" dirty="0" err="1"/>
              <a:t>substance</a:t>
            </a:r>
            <a:r>
              <a:rPr lang="de-DE" dirty="0"/>
              <a:t> -  </a:t>
            </a:r>
            <a:r>
              <a:rPr lang="de-DE" dirty="0" err="1"/>
              <a:t>crop</a:t>
            </a:r>
            <a:r>
              <a:rPr lang="de-DE" dirty="0"/>
              <a:t> </a:t>
            </a:r>
            <a:r>
              <a:rPr lang="de-DE" dirty="0" err="1"/>
              <a:t>processes</a:t>
            </a:r>
            <a:endParaRPr lang="en-GB" dirty="0"/>
          </a:p>
        </p:txBody>
      </p:sp>
      <p:sp>
        <p:nvSpPr>
          <p:cNvPr id="28" name="Ellipse 27" descr="Circle">
            <a:extLst>
              <a:ext uri="{FF2B5EF4-FFF2-40B4-BE49-F238E27FC236}">
                <a16:creationId xmlns:a16="http://schemas.microsoft.com/office/drawing/2014/main" id="{F39CA7F0-902B-8677-28B9-3C922FAEB513}"/>
              </a:ext>
            </a:extLst>
          </p:cNvPr>
          <p:cNvSpPr/>
          <p:nvPr/>
        </p:nvSpPr>
        <p:spPr>
          <a:xfrm>
            <a:off x="5255970" y="5482641"/>
            <a:ext cx="28829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42517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kern="0" dirty="0"/>
              <a:t>In </a:t>
            </a:r>
            <a:r>
              <a:rPr lang="de-DE" kern="0" dirty="0" err="1"/>
              <a:t>this</a:t>
            </a:r>
            <a:r>
              <a:rPr lang="de-DE" kern="0" dirty="0"/>
              <a:t> form </a:t>
            </a:r>
            <a:r>
              <a:rPr lang="de-DE" kern="0" dirty="0" err="1"/>
              <a:t>enter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crop</a:t>
            </a:r>
            <a:r>
              <a:rPr lang="de-DE" kern="0" dirty="0"/>
              <a:t> </a:t>
            </a:r>
            <a:r>
              <a:rPr lang="de-DE" kern="0" dirty="0" err="1"/>
              <a:t>related</a:t>
            </a:r>
            <a:r>
              <a:rPr lang="de-DE" kern="0" dirty="0"/>
              <a:t> </a:t>
            </a:r>
            <a:r>
              <a:rPr lang="de-DE" kern="0" dirty="0" err="1"/>
              <a:t>data</a:t>
            </a:r>
            <a:r>
              <a:rPr lang="de-DE" kern="0" dirty="0"/>
              <a:t>. </a:t>
            </a:r>
            <a:br>
              <a:rPr lang="de-DE" kern="0" dirty="0"/>
            </a:br>
            <a:r>
              <a:rPr lang="de-DE" kern="0" dirty="0" err="1"/>
              <a:t>Only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Plant </a:t>
            </a:r>
            <a:r>
              <a:rPr lang="de-DE" kern="0" dirty="0" err="1"/>
              <a:t>uptake</a:t>
            </a:r>
            <a:r>
              <a:rPr lang="de-DE" kern="0" dirty="0"/>
              <a:t> </a:t>
            </a:r>
            <a:r>
              <a:rPr lang="de-DE" kern="0" dirty="0" err="1"/>
              <a:t>factor</a:t>
            </a:r>
            <a:r>
              <a:rPr lang="de-DE" kern="0" dirty="0"/>
              <a:t> </a:t>
            </a:r>
            <a:r>
              <a:rPr lang="de-DE" kern="0" dirty="0" err="1"/>
              <a:t>is</a:t>
            </a:r>
            <a:r>
              <a:rPr lang="de-DE" kern="0" dirty="0"/>
              <a:t> relevant. </a:t>
            </a:r>
            <a:r>
              <a:rPr lang="de-DE" kern="0" dirty="0" err="1"/>
              <a:t>Should</a:t>
            </a:r>
            <a:r>
              <a:rPr lang="de-DE" kern="0" dirty="0"/>
              <a:t>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set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</a:t>
            </a:r>
            <a:r>
              <a:rPr lang="de-DE" kern="0" dirty="0" err="1"/>
              <a:t>zero</a:t>
            </a:r>
            <a:r>
              <a:rPr lang="de-DE" kern="0" dirty="0"/>
              <a:t>.</a:t>
            </a:r>
          </a:p>
          <a:p>
            <a:pPr marL="0" indent="0">
              <a:buNone/>
            </a:pPr>
            <a:r>
              <a:rPr lang="de-DE" kern="0" dirty="0"/>
              <a:t>The </a:t>
            </a:r>
            <a:r>
              <a:rPr lang="de-DE" kern="0" dirty="0" err="1"/>
              <a:t>other</a:t>
            </a:r>
            <a:r>
              <a:rPr lang="de-DE" kern="0" dirty="0"/>
              <a:t> </a:t>
            </a:r>
            <a:r>
              <a:rPr lang="de-DE" kern="0" dirty="0" err="1"/>
              <a:t>parameters</a:t>
            </a:r>
            <a:r>
              <a:rPr lang="de-DE" kern="0" dirty="0"/>
              <a:t> </a:t>
            </a:r>
            <a:r>
              <a:rPr lang="de-DE" kern="0" dirty="0" err="1"/>
              <a:t>are</a:t>
            </a:r>
            <a:r>
              <a:rPr lang="de-DE" kern="0" dirty="0"/>
              <a:t> not relevant </a:t>
            </a:r>
            <a:r>
              <a:rPr lang="de-DE" kern="0" dirty="0" err="1"/>
              <a:t>since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substances</a:t>
            </a:r>
            <a:r>
              <a:rPr lang="de-DE" kern="0" dirty="0"/>
              <a:t> </a:t>
            </a:r>
            <a:r>
              <a:rPr lang="de-DE" kern="0" dirty="0" err="1"/>
              <a:t>are</a:t>
            </a:r>
            <a:r>
              <a:rPr lang="de-DE" kern="0" dirty="0"/>
              <a:t> incorporated.</a:t>
            </a:r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3F59E8DC-6A37-56D1-3F0D-CD68E0B5898E}"/>
              </a:ext>
            </a:extLst>
          </p:cNvPr>
          <p:cNvSpPr/>
          <p:nvPr/>
        </p:nvSpPr>
        <p:spPr>
          <a:xfrm>
            <a:off x="4896045" y="4420380"/>
            <a:ext cx="50407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9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74"/>
    </mc:Choice>
    <mc:Fallback>
      <p:transition spd="slow" advTm="4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34CDF-ED45-9333-8BA7-840DA69C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69332"/>
          </a:xfrm>
        </p:spPr>
        <p:txBody>
          <a:bodyPr/>
          <a:lstStyle/>
          <a:p>
            <a:r>
              <a:rPr lang="de-DE" dirty="0" smtClean="0"/>
              <a:t>FOCUS </a:t>
            </a:r>
            <a:r>
              <a:rPr lang="de-DE" dirty="0"/>
              <a:t>SW and GW Working </a:t>
            </a:r>
            <a:r>
              <a:rPr lang="de-DE" dirty="0" smtClean="0"/>
              <a:t>Groups</a:t>
            </a:r>
            <a:endParaRPr lang="en-GB" strike="sngStrike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C979FA35-43C8-70B7-3CEB-F0298B9E0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916790"/>
            <a:ext cx="8208000" cy="4248150"/>
          </a:xfrm>
        </p:spPr>
        <p:txBody>
          <a:bodyPr/>
          <a:lstStyle/>
          <a:p>
            <a:r>
              <a:rPr lang="en-GB" dirty="0"/>
              <a:t>Produce a </a:t>
            </a:r>
            <a:r>
              <a:rPr lang="en-GB" u="sng" dirty="0"/>
              <a:t>limited number </a:t>
            </a:r>
            <a:r>
              <a:rPr lang="en-GB" dirty="0"/>
              <a:t>of ‘realistic worst-case’ scenarios </a:t>
            </a:r>
            <a:br>
              <a:rPr lang="en-GB" dirty="0"/>
            </a:br>
            <a:r>
              <a:rPr lang="en-GB" dirty="0"/>
              <a:t>(maximum of 10)</a:t>
            </a:r>
          </a:p>
          <a:p>
            <a:r>
              <a:rPr lang="en-GB" dirty="0"/>
              <a:t>Take into account all relevant target crops, topography, soil and climate</a:t>
            </a:r>
          </a:p>
          <a:p>
            <a:r>
              <a:rPr lang="en-GB" dirty="0"/>
              <a:t>Define </a:t>
            </a:r>
            <a:r>
              <a:rPr lang="en-GB" u="sng" dirty="0"/>
              <a:t>realistic worst cases</a:t>
            </a:r>
            <a:r>
              <a:rPr lang="en-GB" dirty="0"/>
              <a:t> statistically if possible </a:t>
            </a:r>
          </a:p>
          <a:p>
            <a:r>
              <a:rPr lang="en-GB" dirty="0"/>
              <a:t>Wherever possible, scenarios should be represented by a specific field site with monitoring data (allows </a:t>
            </a:r>
            <a:r>
              <a:rPr lang="en-GB" u="sng" dirty="0"/>
              <a:t>validation</a:t>
            </a:r>
            <a:r>
              <a:rPr lang="en-GB" dirty="0"/>
              <a:t>)</a:t>
            </a:r>
          </a:p>
          <a:p>
            <a:r>
              <a:rPr lang="en-GB" dirty="0"/>
              <a:t>Check whether selected scenarios are </a:t>
            </a:r>
            <a:r>
              <a:rPr lang="en-GB" u="sng" dirty="0"/>
              <a:t>reasonable</a:t>
            </a:r>
            <a:r>
              <a:rPr lang="en-GB" dirty="0"/>
              <a:t> (no tobacco in Sweden)</a:t>
            </a:r>
            <a:br>
              <a:rPr lang="en-GB" dirty="0"/>
            </a:br>
            <a:endParaRPr lang="en-GB" dirty="0"/>
          </a:p>
          <a:p>
            <a:r>
              <a:rPr lang="en-GB" dirty="0"/>
              <a:t>Additionally for surface water: </a:t>
            </a:r>
          </a:p>
          <a:p>
            <a:pPr lvl="1"/>
            <a:r>
              <a:rPr lang="en-GB" dirty="0"/>
              <a:t>Scenarios should reflect realistic combinations of run-off and drainage (different processes dominate in different areas).</a:t>
            </a:r>
          </a:p>
          <a:p>
            <a:pPr lvl="1"/>
            <a:r>
              <a:rPr lang="en-GB" dirty="0"/>
              <a:t>Take into account all relevant entry routes and surface water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16E214E9-90EC-C207-41C2-840EF90E75FE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6412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dirty="0"/>
              <a:t>Before FOCUS European scenarios did not exist. The working groups got a clear mission from the EU commission how European scenarios should look like</a:t>
            </a:r>
            <a:r>
              <a:rPr lang="de-DE" dirty="0"/>
              <a:t>:</a:t>
            </a:r>
            <a:endParaRPr lang="en-GB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71"/>
    </mc:Choice>
    <mc:Fallback>
      <p:transition spd="slow" advTm="178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2. </a:t>
            </a:r>
            <a:r>
              <a:rPr lang="de-DE" dirty="0"/>
              <a:t>Create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project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/>
              <a:t>In </a:t>
            </a:r>
            <a:r>
              <a:rPr lang="de-DE" dirty="0" err="1"/>
              <a:t>step</a:t>
            </a:r>
            <a:r>
              <a:rPr lang="de-DE" dirty="0"/>
              <a:t> 2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selecting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substance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crop</a:t>
            </a:r>
            <a:r>
              <a:rPr lang="de-DE" dirty="0"/>
              <a:t> (</a:t>
            </a:r>
            <a:r>
              <a:rPr lang="de-DE" dirty="0" err="1"/>
              <a:t>normally</a:t>
            </a:r>
            <a:r>
              <a:rPr lang="de-DE" dirty="0"/>
              <a:t> </a:t>
            </a:r>
            <a:r>
              <a:rPr lang="de-DE" dirty="0" err="1"/>
              <a:t>winter</a:t>
            </a:r>
            <a:r>
              <a:rPr lang="de-DE" dirty="0"/>
              <a:t> </a:t>
            </a:r>
            <a:r>
              <a:rPr lang="de-DE" dirty="0" err="1"/>
              <a:t>cereals</a:t>
            </a:r>
            <a:r>
              <a:rPr lang="de-DE" dirty="0"/>
              <a:t>). 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pic>
        <p:nvPicPr>
          <p:cNvPr id="15" name="Grafik 14" descr="Thhis figure shows how projects are defined">
            <a:extLst>
              <a:ext uri="{FF2B5EF4-FFF2-40B4-BE49-F238E27FC236}">
                <a16:creationId xmlns:a16="http://schemas.microsoft.com/office/drawing/2014/main" id="{ACAE964C-38F3-28F9-142D-12F0BFDE1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15" y="2199039"/>
            <a:ext cx="42005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9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60"/>
    </mc:Choice>
    <mc:Fallback>
      <p:transition spd="slow" advTm="3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3. </a:t>
            </a:r>
            <a:r>
              <a:rPr lang="de-DE" dirty="0" err="1"/>
              <a:t>Define</a:t>
            </a:r>
            <a:r>
              <a:rPr lang="de-DE" dirty="0"/>
              <a:t> an </a:t>
            </a:r>
            <a:r>
              <a:rPr lang="de-DE" dirty="0" err="1"/>
              <a:t>application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/>
              <a:t>In </a:t>
            </a:r>
            <a:r>
              <a:rPr lang="de-DE" dirty="0" err="1"/>
              <a:t>step</a:t>
            </a:r>
            <a:r>
              <a:rPr lang="de-DE" dirty="0"/>
              <a:t> 3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.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form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loaded</a:t>
            </a:r>
            <a:r>
              <a:rPr lang="de-DE" dirty="0"/>
              <a:t> </a:t>
            </a:r>
            <a:r>
              <a:rPr lang="de-DE" dirty="0" err="1"/>
              <a:t>click</a:t>
            </a:r>
            <a:r>
              <a:rPr lang="de-DE" dirty="0"/>
              <a:t> at „View and Edit </a:t>
            </a:r>
            <a:r>
              <a:rPr lang="de-DE" dirty="0" err="1"/>
              <a:t>applications</a:t>
            </a:r>
            <a:r>
              <a:rPr lang="de-DE" dirty="0"/>
              <a:t>“.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pic>
        <p:nvPicPr>
          <p:cNvPr id="9" name="Grafik 8" descr="Thhis figure shows how projects are viewed">
            <a:extLst>
              <a:ext uri="{FF2B5EF4-FFF2-40B4-BE49-F238E27FC236}">
                <a16:creationId xmlns:a16="http://schemas.microsoft.com/office/drawing/2014/main" id="{B32E4DBC-532D-4D8B-C32B-C60AF301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76" y="1700760"/>
            <a:ext cx="5759450" cy="43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llipse 9" descr="Circle">
            <a:extLst>
              <a:ext uri="{FF2B5EF4-FFF2-40B4-BE49-F238E27FC236}">
                <a16:creationId xmlns:a16="http://schemas.microsoft.com/office/drawing/2014/main" id="{1698C259-6DBB-399C-F15F-15A78A50BF92}"/>
              </a:ext>
            </a:extLst>
          </p:cNvPr>
          <p:cNvSpPr/>
          <p:nvPr/>
        </p:nvSpPr>
        <p:spPr>
          <a:xfrm>
            <a:off x="2987780" y="5517290"/>
            <a:ext cx="97155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2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63"/>
    </mc:Choice>
    <mc:Fallback>
      <p:transition spd="slow" advTm="5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Thhis figure shows how application parametrs are edited">
            <a:extLst>
              <a:ext uri="{FF2B5EF4-FFF2-40B4-BE49-F238E27FC236}">
                <a16:creationId xmlns:a16="http://schemas.microsoft.com/office/drawing/2014/main" id="{F64E3A5C-61EC-23CD-6AE6-090240936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05" y="1831340"/>
            <a:ext cx="6475115" cy="35923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3. </a:t>
            </a:r>
            <a:r>
              <a:rPr lang="de-DE" dirty="0" err="1"/>
              <a:t>Define</a:t>
            </a:r>
            <a:r>
              <a:rPr lang="de-DE" dirty="0"/>
              <a:t> an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10" name="Ellipse 9" descr="Circle">
            <a:extLst>
              <a:ext uri="{FF2B5EF4-FFF2-40B4-BE49-F238E27FC236}">
                <a16:creationId xmlns:a16="http://schemas.microsoft.com/office/drawing/2014/main" id="{1698C259-6DBB-399C-F15F-15A78A50BF92}"/>
              </a:ext>
            </a:extLst>
          </p:cNvPr>
          <p:cNvSpPr/>
          <p:nvPr/>
        </p:nvSpPr>
        <p:spPr>
          <a:xfrm>
            <a:off x="4394312" y="2163714"/>
            <a:ext cx="971550" cy="1913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DE79C78A-4D44-1CA1-F63E-F9EB3D6D823A}"/>
              </a:ext>
            </a:extLst>
          </p:cNvPr>
          <p:cNvSpPr/>
          <p:nvPr/>
        </p:nvSpPr>
        <p:spPr>
          <a:xfrm>
            <a:off x="2155846" y="4437140"/>
            <a:ext cx="2704194" cy="722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3" name="Ellipse 12" descr="Circle">
            <a:extLst>
              <a:ext uri="{FF2B5EF4-FFF2-40B4-BE49-F238E27FC236}">
                <a16:creationId xmlns:a16="http://schemas.microsoft.com/office/drawing/2014/main" id="{FB991C71-D95D-659C-C3FD-AEFCAC583778}"/>
              </a:ext>
            </a:extLst>
          </p:cNvPr>
          <p:cNvSpPr/>
          <p:nvPr/>
        </p:nvSpPr>
        <p:spPr>
          <a:xfrm>
            <a:off x="5220090" y="4437139"/>
            <a:ext cx="360050" cy="288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5034E36-D9B2-ADF8-A5F4-25D86D2F5DEC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/>
              <a:t>First, </a:t>
            </a:r>
            <a:r>
              <a:rPr lang="de-DE" dirty="0" err="1"/>
              <a:t>enter</a:t>
            </a:r>
            <a:r>
              <a:rPr lang="de-DE" dirty="0"/>
              <a:t> granular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.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R-scenarios and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„</a:t>
            </a:r>
            <a:r>
              <a:rPr lang="de-DE" dirty="0" err="1"/>
              <a:t>copy</a:t>
            </a:r>
            <a:r>
              <a:rPr lang="de-DE" dirty="0"/>
              <a:t>“.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9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49"/>
    </mc:Choice>
    <mc:Fallback>
      <p:transition spd="slow" advTm="11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3. </a:t>
            </a:r>
            <a:r>
              <a:rPr lang="de-DE" dirty="0" err="1"/>
              <a:t>Define</a:t>
            </a:r>
            <a:r>
              <a:rPr lang="de-DE" dirty="0"/>
              <a:t> an </a:t>
            </a:r>
            <a:r>
              <a:rPr lang="de-DE" dirty="0" err="1"/>
              <a:t>application</a:t>
            </a:r>
            <a:r>
              <a:rPr lang="de-DE" dirty="0"/>
              <a:t> – </a:t>
            </a:r>
            <a:r>
              <a:rPr lang="de-DE" dirty="0" err="1"/>
              <a:t>export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exported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3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(MACRO, PRZM, TOXSWA)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.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pic>
        <p:nvPicPr>
          <p:cNvPr id="9" name="Grafik 8" descr="Thhis figure shows how projects are viewed">
            <a:extLst>
              <a:ext uri="{FF2B5EF4-FFF2-40B4-BE49-F238E27FC236}">
                <a16:creationId xmlns:a16="http://schemas.microsoft.com/office/drawing/2014/main" id="{B32E4DBC-532D-4D8B-C32B-C60AF301D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76" y="1601978"/>
            <a:ext cx="5759450" cy="43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llipse 9" descr="Circle">
            <a:extLst>
              <a:ext uri="{FF2B5EF4-FFF2-40B4-BE49-F238E27FC236}">
                <a16:creationId xmlns:a16="http://schemas.microsoft.com/office/drawing/2014/main" id="{1698C259-6DBB-399C-F15F-15A78A50BF92}"/>
              </a:ext>
            </a:extLst>
          </p:cNvPr>
          <p:cNvSpPr/>
          <p:nvPr/>
        </p:nvSpPr>
        <p:spPr>
          <a:xfrm>
            <a:off x="3131800" y="3139270"/>
            <a:ext cx="187226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1" name="Grafik 10" descr="Thhis figure shows how input is transferred to the simulation models">
            <a:extLst>
              <a:ext uri="{FF2B5EF4-FFF2-40B4-BE49-F238E27FC236}">
                <a16:creationId xmlns:a16="http://schemas.microsoft.com/office/drawing/2014/main" id="{50F50CFD-45D6-B77F-B0EE-47C2677AA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160" y="3246642"/>
            <a:ext cx="3486373" cy="23589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99"/>
    </mc:Choice>
    <mc:Fallback>
      <p:transition spd="slow" advTm="4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This figure shows the main form of MACRO">
            <a:extLst>
              <a:ext uri="{FF2B5EF4-FFF2-40B4-BE49-F238E27FC236}">
                <a16:creationId xmlns:a16="http://schemas.microsoft.com/office/drawing/2014/main" id="{B146BE6D-0060-BC59-70B1-2B49D8CAF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33" y="1595804"/>
            <a:ext cx="5759450" cy="44030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MACRO in FOCUS (Drainage)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 err="1"/>
              <a:t>Macro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loaded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. First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.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5008BCF8-42C5-AFED-8422-016AEAE2B3FC}"/>
              </a:ext>
            </a:extLst>
          </p:cNvPr>
          <p:cNvSpPr/>
          <p:nvPr/>
        </p:nvSpPr>
        <p:spPr>
          <a:xfrm>
            <a:off x="2987780" y="1898831"/>
            <a:ext cx="115216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09"/>
    </mc:Choice>
    <mc:Fallback>
      <p:transition spd="slow" advTm="4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MACRO in FOCUS (Drainage)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35316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 err="1"/>
              <a:t>Normally</a:t>
            </a:r>
            <a:r>
              <a:rPr lang="de-DE" dirty="0"/>
              <a:t> </a:t>
            </a:r>
            <a:r>
              <a:rPr lang="de-DE" dirty="0" err="1"/>
              <a:t>winter</a:t>
            </a:r>
            <a:r>
              <a:rPr lang="de-DE" dirty="0"/>
              <a:t> </a:t>
            </a:r>
            <a:r>
              <a:rPr lang="de-DE" dirty="0" err="1"/>
              <a:t>cereals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 </a:t>
            </a:r>
            <a:r>
              <a:rPr lang="de-DE" dirty="0" err="1"/>
              <a:t>scenarios</a:t>
            </a:r>
            <a:r>
              <a:rPr lang="de-DE" dirty="0"/>
              <a:t> (e.g., D1).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click</a:t>
            </a:r>
            <a:r>
              <a:rPr lang="de-DE" dirty="0"/>
              <a:t> at „</a:t>
            </a:r>
            <a:r>
              <a:rPr lang="de-DE" dirty="0" err="1"/>
              <a:t>Define</a:t>
            </a:r>
            <a:r>
              <a:rPr lang="de-DE" dirty="0"/>
              <a:t>“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substance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.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pic>
        <p:nvPicPr>
          <p:cNvPr id="9" name="Grafik 8" descr="This form shows the scenario form of MACRO">
            <a:extLst>
              <a:ext uri="{FF2B5EF4-FFF2-40B4-BE49-F238E27FC236}">
                <a16:creationId xmlns:a16="http://schemas.microsoft.com/office/drawing/2014/main" id="{664FF198-FE40-ED06-B6A0-7A71A130B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70" y="2368099"/>
            <a:ext cx="5759450" cy="354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llipse 9" descr="Circle">
            <a:extLst>
              <a:ext uri="{FF2B5EF4-FFF2-40B4-BE49-F238E27FC236}">
                <a16:creationId xmlns:a16="http://schemas.microsoft.com/office/drawing/2014/main" id="{2778082A-6BA2-DFCF-3392-CDD0F403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174" y="3247707"/>
            <a:ext cx="1861185" cy="36004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Ellipse 10" descr="Circle">
            <a:extLst>
              <a:ext uri="{FF2B5EF4-FFF2-40B4-BE49-F238E27FC236}">
                <a16:creationId xmlns:a16="http://schemas.microsoft.com/office/drawing/2014/main" id="{37B99640-E663-F3FF-6E23-F39AA03DF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064" y="3626802"/>
            <a:ext cx="1861185" cy="36004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72E5A5B2-DB0A-01DB-9C05-0F99188CC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889" y="2473007"/>
            <a:ext cx="370205" cy="36004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22"/>
    </mc:Choice>
    <mc:Fallback>
      <p:transition spd="slow" advTm="3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This form shows how substance parameters are selected in MACRO">
            <a:extLst>
              <a:ext uri="{FF2B5EF4-FFF2-40B4-BE49-F238E27FC236}">
                <a16:creationId xmlns:a16="http://schemas.microsoft.com/office/drawing/2014/main" id="{133DF093-225D-7285-F9DB-319D75DDC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06" y="1612935"/>
            <a:ext cx="56292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MACRO in FOCUS (Drainage)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/>
              <a:t>Select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parent</a:t>
            </a:r>
            <a:r>
              <a:rPr lang="de-DE" dirty="0"/>
              <a:t> compound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72E5A5B2-DB0A-01DB-9C05-0F99188CC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30" y="2077784"/>
            <a:ext cx="756539" cy="36004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6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41"/>
    </mc:Choice>
    <mc:Fallback>
      <p:transition spd="slow" advTm="3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MACRO in FOCUS (Drainage)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. Pick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exported</a:t>
            </a:r>
            <a:r>
              <a:rPr lang="de-DE" dirty="0"/>
              <a:t> </a:t>
            </a:r>
            <a:r>
              <a:rPr lang="de-DE" dirty="0" err="1"/>
              <a:t>previously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SWASH.</a:t>
            </a:r>
            <a:endParaRPr lang="en-GB" kern="0" dirty="0"/>
          </a:p>
          <a:p>
            <a:pPr marL="0" indent="0">
              <a:buNone/>
            </a:pPr>
            <a:endParaRPr lang="en-GB" kern="0" dirty="0"/>
          </a:p>
        </p:txBody>
      </p:sp>
      <p:pic>
        <p:nvPicPr>
          <p:cNvPr id="10" name="Grafik 9" descr="This form shows how application pattern is selected in MACRO">
            <a:extLst>
              <a:ext uri="{FF2B5EF4-FFF2-40B4-BE49-F238E27FC236}">
                <a16:creationId xmlns:a16="http://schemas.microsoft.com/office/drawing/2014/main" id="{97DC8DC8-B487-5D13-E354-E96B0530E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76" y="2218549"/>
            <a:ext cx="5759450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9"/>
    </mc:Choice>
    <mc:Fallback>
      <p:transition spd="slow" advTm="4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MACRO in FOCUS (Drainage)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Now, a simulation can be performed. Use the menu item “Execute” followed by “current” (see Figure 32).</a:t>
            </a:r>
            <a:endParaRPr lang="en-GB" kern="0" dirty="0"/>
          </a:p>
        </p:txBody>
      </p:sp>
      <p:pic>
        <p:nvPicPr>
          <p:cNvPr id="9" name="Grafik 8" descr="This form shows how runs performed in MACRO">
            <a:extLst>
              <a:ext uri="{FF2B5EF4-FFF2-40B4-BE49-F238E27FC236}">
                <a16:creationId xmlns:a16="http://schemas.microsoft.com/office/drawing/2014/main" id="{A2A91591-1087-B93D-023A-203F625EC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276" y="1612935"/>
            <a:ext cx="5759450" cy="44418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5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60"/>
    </mc:Choice>
    <mc:Fallback>
      <p:transition spd="slow" advTm="3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4.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MACRO in FOCUS (Drainage)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Now the results can be exported to TOXSWA (Menu item Results). Select a log file and click at “Write TOXSWA file”.</a:t>
            </a:r>
            <a:endParaRPr lang="en-GB" kern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5DDB76-4033-0086-8778-E072DFF0C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116" y="1678084"/>
            <a:ext cx="5649790" cy="4343276"/>
          </a:xfrm>
          <a:prstGeom prst="rect">
            <a:avLst/>
          </a:prstGeom>
        </p:spPr>
      </p:pic>
      <p:pic>
        <p:nvPicPr>
          <p:cNvPr id="11" name="Grafik 10" descr="This form shows how input for TOXSWA is created in MACRO">
            <a:extLst>
              <a:ext uri="{FF2B5EF4-FFF2-40B4-BE49-F238E27FC236}">
                <a16:creationId xmlns:a16="http://schemas.microsoft.com/office/drawing/2014/main" id="{53AEA989-877C-5AD0-E1E6-0959BD089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540" y="2825722"/>
            <a:ext cx="5759450" cy="319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3B9EE03C-66E7-BD02-6C6B-8E9FC4FA2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416" y="3239421"/>
            <a:ext cx="647700" cy="64897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Ellipse 12" descr="Circle">
            <a:extLst>
              <a:ext uri="{FF2B5EF4-FFF2-40B4-BE49-F238E27FC236}">
                <a16:creationId xmlns:a16="http://schemas.microsoft.com/office/drawing/2014/main" id="{9AD0B53F-AA2B-27B2-D208-F2DF367F8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991" y="4853591"/>
            <a:ext cx="647700" cy="3587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3F860A43-90E8-5591-2335-58278554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691" y="2016728"/>
            <a:ext cx="647700" cy="3587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7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09"/>
    </mc:Choice>
    <mc:Fallback>
      <p:transition spd="slow" advTm="59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34CDF-ED45-9333-8BA7-840DA69C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738664"/>
          </a:xfrm>
        </p:spPr>
        <p:txBody>
          <a:bodyPr/>
          <a:lstStyle/>
          <a:p>
            <a:r>
              <a:rPr lang="en-GB" dirty="0"/>
              <a:t>FOCUS groundwater and surface water followed the same criteria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C979FA35-43C8-70B7-3CEB-F0298B9E0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75" y="1419526"/>
            <a:ext cx="8208000" cy="2303852"/>
          </a:xfrm>
        </p:spPr>
        <p:txBody>
          <a:bodyPr/>
          <a:lstStyle/>
          <a:p>
            <a:r>
              <a:rPr lang="en-GB" dirty="0"/>
              <a:t>Span range of temperature and rainfall</a:t>
            </a:r>
          </a:p>
          <a:p>
            <a:r>
              <a:rPr lang="en-GB" dirty="0"/>
              <a:t>Pick locations which are representative for major agricultural regions</a:t>
            </a:r>
          </a:p>
          <a:p>
            <a:r>
              <a:rPr lang="en-GB" dirty="0"/>
              <a:t>Distribute locations geographically across EU</a:t>
            </a:r>
          </a:p>
          <a:p>
            <a:r>
              <a:rPr lang="en-GB" dirty="0"/>
              <a:t>Select scenarios which can be represented by a specific field site with monitoring data (in order to be able to later validate model results)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eu_clim">
            <a:extLst>
              <a:ext uri="{FF2B5EF4-FFF2-40B4-BE49-F238E27FC236}">
                <a16:creationId xmlns:a16="http://schemas.microsoft.com/office/drawing/2014/main" id="{859060F1-C3CB-CF4E-37C1-EA8EF0EB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6" y="3466352"/>
            <a:ext cx="3467165" cy="255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LOPE2">
            <a:extLst>
              <a:ext uri="{FF2B5EF4-FFF2-40B4-BE49-F238E27FC236}">
                <a16:creationId xmlns:a16="http://schemas.microsoft.com/office/drawing/2014/main" id="{C6D547A4-C694-1C1C-51DD-A5D97C05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80" y="3356990"/>
            <a:ext cx="3468656" cy="255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F6CBCCC-EAFC-7289-C1E5-81262045FC12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kern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2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30"/>
    </mc:Choice>
    <mc:Fallback>
      <p:transition spd="slow" advTm="12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This figure shows the main form of PRZM">
            <a:extLst>
              <a:ext uri="{FF2B5EF4-FFF2-40B4-BE49-F238E27FC236}">
                <a16:creationId xmlns:a16="http://schemas.microsoft.com/office/drawing/2014/main" id="{FBCF597E-ADD7-0076-9C21-5E3E7DAFA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56" y="1661614"/>
            <a:ext cx="5486400" cy="44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5.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PRZM in FOCUS (Run-Off)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In step 5 the run-off simulations are performed (PRZM). In order to load the information from SWASH use the button “Import SWASH Project file”</a:t>
            </a:r>
            <a:endParaRPr lang="en-GB" kern="0" dirty="0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3F860A43-90E8-5591-2335-58278554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5575" y="1919262"/>
            <a:ext cx="1606115" cy="3587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9"/>
    </mc:Choice>
    <mc:Fallback>
      <p:transition spd="slow" advTm="3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This figure shows how SWASH projects are selected in PRZM">
            <a:extLst>
              <a:ext uri="{FF2B5EF4-FFF2-40B4-BE49-F238E27FC236}">
                <a16:creationId xmlns:a16="http://schemas.microsoft.com/office/drawing/2014/main" id="{986A5661-A917-81A4-89F9-6196E26D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70" y="1750914"/>
            <a:ext cx="4210050" cy="4176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5.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PRZM in FOCUS (Run-Off)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Select the respective SWASH Project. Do not use the other options. Click directly at OK.</a:t>
            </a:r>
            <a:endParaRPr lang="en-GB" kern="0" dirty="0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3F860A43-90E8-5591-2335-58278554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726" y="2078419"/>
            <a:ext cx="1606115" cy="3587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0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14"/>
    </mc:Choice>
    <mc:Fallback>
      <p:transition spd="slow" advTm="3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5.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PRZM in FOCUS (Run-Off)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When this form is loaded use “Write” followed by “OK and Exit”. Now, all information for the PRZM is loaded.</a:t>
            </a:r>
            <a:endParaRPr lang="en-GB" kern="0" dirty="0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3F860A43-90E8-5591-2335-58278554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726" y="2078419"/>
            <a:ext cx="1606115" cy="3587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" name="Grafik 10" descr="This figure shows how input is gnereated in PRZM">
            <a:extLst>
              <a:ext uri="{FF2B5EF4-FFF2-40B4-BE49-F238E27FC236}">
                <a16:creationId xmlns:a16="http://schemas.microsoft.com/office/drawing/2014/main" id="{EED6F43E-68E4-7401-0D52-87F788559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88" y="1919021"/>
            <a:ext cx="5759450" cy="38646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8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53"/>
    </mc:Choice>
    <mc:Fallback>
      <p:transition spd="slow" advTm="3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This figure shows the main form of PRZM">
            <a:extLst>
              <a:ext uri="{FF2B5EF4-FFF2-40B4-BE49-F238E27FC236}">
                <a16:creationId xmlns:a16="http://schemas.microsoft.com/office/drawing/2014/main" id="{FBCF597E-ADD7-0076-9C21-5E3E7DAFA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56" y="1661614"/>
            <a:ext cx="5486400" cy="44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5.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PRZM in FOCUS (Run-Off)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Run PRZM by clicking at the lightning. </a:t>
            </a:r>
            <a:r>
              <a:rPr lang="en-GB"/>
              <a:t>Then the form can be closed.</a:t>
            </a:r>
            <a:endParaRPr lang="en-GB" kern="0" dirty="0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3F860A43-90E8-5591-2335-58278554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00" y="2297065"/>
            <a:ext cx="504070" cy="3587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0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14"/>
    </mc:Choice>
    <mc:Fallback>
      <p:transition spd="slow" advTm="3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6.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TOXSWA in FOCUS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79306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In the final step 6 TOXSWA is used. The models always starts with the list of all projects. In order to perform simulations a project must be picked first.</a:t>
            </a:r>
            <a:endParaRPr lang="en-GB" kern="0" dirty="0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3F860A43-90E8-5591-2335-58278554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00" y="2297065"/>
            <a:ext cx="504070" cy="3587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Grafik 9" descr="This figure shows the main form of TOXSWA">
            <a:extLst>
              <a:ext uri="{FF2B5EF4-FFF2-40B4-BE49-F238E27FC236}">
                <a16:creationId xmlns:a16="http://schemas.microsoft.com/office/drawing/2014/main" id="{59B14136-AA55-8BE9-AA9A-5E9CC969A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70" y="1975704"/>
            <a:ext cx="5759450" cy="395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7"/>
    </mc:Choice>
    <mc:Fallback>
      <p:transition spd="slow" advTm="5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This figure shows how projects are presented in TOXSWA">
            <a:extLst>
              <a:ext uri="{FF2B5EF4-FFF2-40B4-BE49-F238E27FC236}">
                <a16:creationId xmlns:a16="http://schemas.microsoft.com/office/drawing/2014/main" id="{CC15EE52-145E-7F28-BB8D-319CA90BB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76" y="1727419"/>
            <a:ext cx="5759450" cy="419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6.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TOXSWA in FOCUS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After choosing a project a detailed list of all runs is loaded. The model only considers selected scenarios for simulations. Use “Calculate” to start.</a:t>
            </a:r>
            <a:endParaRPr lang="en-GB" kern="0" dirty="0"/>
          </a:p>
        </p:txBody>
      </p:sp>
      <p:sp>
        <p:nvSpPr>
          <p:cNvPr id="14" name="Ellipse 13" descr="Circle">
            <a:extLst>
              <a:ext uri="{FF2B5EF4-FFF2-40B4-BE49-F238E27FC236}">
                <a16:creationId xmlns:a16="http://schemas.microsoft.com/office/drawing/2014/main" id="{3F860A43-90E8-5591-2335-58278554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30" y="2297065"/>
            <a:ext cx="504070" cy="1419975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2DFDBBA1-3EDE-39D3-3808-1A764F9B0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864" y="1902710"/>
            <a:ext cx="612085" cy="394356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20"/>
    </mc:Choice>
    <mc:Fallback>
      <p:transition spd="slow" advTm="6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This figure shows the different run options in TOXSWA">
            <a:extLst>
              <a:ext uri="{FF2B5EF4-FFF2-40B4-BE49-F238E27FC236}">
                <a16:creationId xmlns:a16="http://schemas.microsoft.com/office/drawing/2014/main" id="{1D77E7A2-1048-466E-F45E-3213B67CB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99" y="1988800"/>
            <a:ext cx="2799312" cy="4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6.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TOXSWA in FOCUS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The most important run option is the number of processor cores. It determines the number of parallel TOXSWA runs. </a:t>
            </a:r>
            <a:r>
              <a:rPr lang="de-DE" kern="0" dirty="0" err="1"/>
              <a:t>Normally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value</a:t>
            </a:r>
            <a:r>
              <a:rPr lang="de-DE" kern="0" dirty="0"/>
              <a:t> </a:t>
            </a:r>
            <a:r>
              <a:rPr lang="de-DE" kern="0" dirty="0" err="1"/>
              <a:t>suggested</a:t>
            </a:r>
            <a:r>
              <a:rPr lang="de-DE" kern="0" dirty="0"/>
              <a:t> </a:t>
            </a:r>
            <a:r>
              <a:rPr lang="de-DE" kern="0" dirty="0" err="1"/>
              <a:t>here</a:t>
            </a:r>
            <a:r>
              <a:rPr lang="de-DE" kern="0" dirty="0"/>
              <a:t> </a:t>
            </a:r>
            <a:r>
              <a:rPr lang="de-DE" kern="0" dirty="0" err="1"/>
              <a:t>already</a:t>
            </a:r>
            <a:r>
              <a:rPr lang="de-DE" kern="0" dirty="0"/>
              <a:t> </a:t>
            </a:r>
            <a:r>
              <a:rPr lang="de-DE" kern="0" dirty="0" err="1"/>
              <a:t>considers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actual</a:t>
            </a:r>
            <a:r>
              <a:rPr lang="de-DE" kern="0" dirty="0"/>
              <a:t> </a:t>
            </a:r>
            <a:r>
              <a:rPr lang="de-DE" kern="0" dirty="0" err="1"/>
              <a:t>number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processor</a:t>
            </a:r>
            <a:r>
              <a:rPr lang="de-DE" kern="0" dirty="0"/>
              <a:t> </a:t>
            </a:r>
            <a:r>
              <a:rPr lang="de-DE" kern="0" dirty="0" err="1"/>
              <a:t>cores</a:t>
            </a:r>
            <a:r>
              <a:rPr lang="de-DE" kern="0" dirty="0"/>
              <a:t>.</a:t>
            </a:r>
            <a:r>
              <a:rPr lang="en-GB" dirty="0"/>
              <a:t> </a:t>
            </a:r>
            <a:endParaRPr lang="en-GB" kern="0" dirty="0"/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2DFDBBA1-3EDE-39D3-3808-1A764F9B0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851" y="3622785"/>
            <a:ext cx="612085" cy="394356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33"/>
    </mc:Choice>
    <mc:Fallback>
      <p:transition spd="slow" advTm="4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615E0B-CB13-BE03-487A-F446050D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6. </a:t>
            </a: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TOXSWA in FOCUS</a:t>
            </a:r>
            <a:endParaRPr lang="en-GB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1D74865F-D9E1-CAE8-9434-06CD532BC8E0}"/>
              </a:ext>
            </a:extLst>
          </p:cNvPr>
          <p:cNvSpPr txBox="1">
            <a:spLocks/>
          </p:cNvSpPr>
          <p:nvPr/>
        </p:nvSpPr>
        <p:spPr>
          <a:xfrm>
            <a:off x="323410" y="930691"/>
            <a:ext cx="856919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kern="0" dirty="0"/>
              <a:t>After the simulations the results can be evaluated by selecting a simulation and clicking at „Report file“. The important information is at the end of the file. Normally the </a:t>
            </a:r>
            <a:r>
              <a:rPr lang="en-GB" kern="0" dirty="0" err="1"/>
              <a:t>PECmax</a:t>
            </a:r>
            <a:r>
              <a:rPr lang="en-GB" kern="0" dirty="0"/>
              <a:t> is the relevant endpoint (maximum of 1 year).</a:t>
            </a:r>
          </a:p>
          <a:p>
            <a:pPr marL="0" indent="0">
              <a:buNone/>
            </a:pPr>
            <a:endParaRPr lang="en-GB" kern="0" dirty="0"/>
          </a:p>
          <a:p>
            <a:pPr marL="0" indent="0">
              <a:buNone/>
            </a:pPr>
            <a:r>
              <a:rPr lang="en-GB" kern="0" dirty="0"/>
              <a:t>See Q &amp; A Q 17 for cases when </a:t>
            </a:r>
            <a:br>
              <a:rPr lang="en-GB" kern="0" dirty="0"/>
            </a:br>
            <a:r>
              <a:rPr lang="en-GB" kern="0" dirty="0"/>
              <a:t>Time weighted average (TWA)</a:t>
            </a:r>
            <a:br>
              <a:rPr lang="en-GB" kern="0" dirty="0"/>
            </a:br>
            <a:r>
              <a:rPr lang="en-GB" kern="0" dirty="0"/>
              <a:t>can  be used.</a:t>
            </a:r>
          </a:p>
        </p:txBody>
      </p:sp>
      <p:sp>
        <p:nvSpPr>
          <p:cNvPr id="12" name="Ellipse 11" descr="Circle">
            <a:extLst>
              <a:ext uri="{FF2B5EF4-FFF2-40B4-BE49-F238E27FC236}">
                <a16:creationId xmlns:a16="http://schemas.microsoft.com/office/drawing/2014/main" id="{2DFDBBA1-3EDE-39D3-3808-1A764F9B0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459" y="3425607"/>
            <a:ext cx="612085" cy="394356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Grafik 9" descr="This figure shows how results are presented in TOXSWA">
            <a:extLst>
              <a:ext uri="{FF2B5EF4-FFF2-40B4-BE49-F238E27FC236}">
                <a16:creationId xmlns:a16="http://schemas.microsoft.com/office/drawing/2014/main" id="{CD6569CD-C3CA-6F5A-6190-D7C4A11DC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09" y="1984855"/>
            <a:ext cx="4391470" cy="3975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Ellipse 5" descr="Circle">
            <a:extLst>
              <a:ext uri="{FF2B5EF4-FFF2-40B4-BE49-F238E27FC236}">
                <a16:creationId xmlns:a16="http://schemas.microsoft.com/office/drawing/2014/main" id="{2DFDBBA1-3EDE-39D3-3808-1A764F9B0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459" y="2420860"/>
            <a:ext cx="458442" cy="21603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5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33"/>
    </mc:Choice>
    <mc:Fallback>
      <p:transition spd="slow" advTm="72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124FA-1FDA-49D7-8E36-23FCDC71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738664"/>
          </a:xfrm>
        </p:spPr>
        <p:txBody>
          <a:bodyPr/>
          <a:lstStyle/>
          <a:p>
            <a:r>
              <a:rPr lang="en-GB" dirty="0"/>
              <a:t>Outlook – Only minor impacts from FOCUS repair action  expected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2E2930-C5AC-45D1-A8E4-371309393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kern="0" dirty="0"/>
              <a:t>In principle many changes can be expected as outcome of the FOCUS repair action. However, only a single one is relevant for veterinary compounds.</a:t>
            </a:r>
          </a:p>
          <a:p>
            <a:endParaRPr lang="en-GB" dirty="0"/>
          </a:p>
          <a:p>
            <a:endParaRPr lang="en-GB" kern="0" dirty="0"/>
          </a:p>
          <a:p>
            <a:r>
              <a:rPr lang="en-GB" dirty="0"/>
              <a:t>Increase of the simulation period from 1 to 20 years (same as PEARL)</a:t>
            </a:r>
            <a:br>
              <a:rPr lang="en-GB" dirty="0"/>
            </a:br>
            <a:r>
              <a:rPr lang="en-GB" i="1" dirty="0"/>
              <a:t>Intention: more reliable </a:t>
            </a:r>
            <a:r>
              <a:rPr lang="de-DE" i="1" dirty="0" err="1"/>
              <a:t>run</a:t>
            </a:r>
            <a:r>
              <a:rPr lang="de-DE" i="1" dirty="0"/>
              <a:t>-off and </a:t>
            </a:r>
            <a:r>
              <a:rPr lang="de-DE" i="1" dirty="0" err="1"/>
              <a:t>drainage</a:t>
            </a:r>
            <a:r>
              <a:rPr lang="de-DE" i="1" dirty="0"/>
              <a:t> </a:t>
            </a:r>
            <a:r>
              <a:rPr lang="de-DE" i="1" dirty="0" err="1"/>
              <a:t>calculations</a:t>
            </a:r>
            <a:r>
              <a:rPr lang="de-DE" i="1" dirty="0"/>
              <a:t>.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7892B9C-E950-5F57-5360-7A123D51B5BC}"/>
              </a:ext>
            </a:extLst>
          </p:cNvPr>
          <p:cNvSpPr txBox="1">
            <a:spLocks/>
          </p:cNvSpPr>
          <p:nvPr/>
        </p:nvSpPr>
        <p:spPr>
          <a:xfrm>
            <a:off x="395420" y="930691"/>
            <a:ext cx="820800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kern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0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33"/>
    </mc:Choice>
    <mc:Fallback>
      <p:transition spd="slow" advTm="146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703" y="1075272"/>
            <a:ext cx="8425960" cy="369332"/>
          </a:xfrm>
        </p:spPr>
        <p:txBody>
          <a:bodyPr/>
          <a:lstStyle/>
          <a:p>
            <a:r>
              <a:rPr lang="en-GB" dirty="0"/>
              <a:t>Thank you very much for your attention!</a:t>
            </a:r>
          </a:p>
        </p:txBody>
      </p:sp>
      <p:sp>
        <p:nvSpPr>
          <p:cNvPr id="4" name="Rechteck 3"/>
          <p:cNvSpPr/>
          <p:nvPr/>
        </p:nvSpPr>
        <p:spPr>
          <a:xfrm>
            <a:off x="398637" y="1756193"/>
            <a:ext cx="2112460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Dr. Michael Klein</a:t>
            </a:r>
          </a:p>
        </p:txBody>
      </p:sp>
      <p:sp>
        <p:nvSpPr>
          <p:cNvPr id="8" name="Textfeld 3"/>
          <p:cNvSpPr txBox="1"/>
          <p:nvPr/>
        </p:nvSpPr>
        <p:spPr>
          <a:xfrm>
            <a:off x="322703" y="5157240"/>
            <a:ext cx="381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r>
              <a:rPr lang="de-DE" dirty="0">
                <a:hlinkClick r:id="rId4"/>
              </a:rPr>
              <a:t>Michael.Klein@ime.fraunhofer.de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/>
        </p:nvSpPr>
        <p:spPr bwMode="auto">
          <a:xfrm>
            <a:off x="3851900" y="2246095"/>
            <a:ext cx="3240450" cy="11342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err="1"/>
              <a:t>Fraunhofer</a:t>
            </a:r>
            <a:r>
              <a:rPr lang="en-US" dirty="0"/>
              <a:t> IME</a:t>
            </a:r>
          </a:p>
          <a:p>
            <a:pPr marL="0" indent="0">
              <a:buNone/>
            </a:pPr>
            <a:r>
              <a:rPr lang="en-US" dirty="0"/>
              <a:t>Auf </a:t>
            </a:r>
            <a:r>
              <a:rPr lang="en-US" dirty="0" err="1"/>
              <a:t>dem</a:t>
            </a:r>
            <a:r>
              <a:rPr lang="en-US" dirty="0"/>
              <a:t> Aberg 1</a:t>
            </a:r>
          </a:p>
          <a:p>
            <a:pPr marL="0" indent="0">
              <a:buNone/>
            </a:pPr>
            <a:r>
              <a:rPr lang="en-US" dirty="0"/>
              <a:t>57392 </a:t>
            </a:r>
            <a:r>
              <a:rPr lang="en-US" dirty="0" err="1"/>
              <a:t>Schmallenberg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Germany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33D09E-932B-09B4-7923-C5B87E99A65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4" y="2217563"/>
            <a:ext cx="2094523" cy="256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8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9"/>
    </mc:Choice>
    <mc:Fallback>
      <p:transition spd="slow" advTm="2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3BAA6-300E-B552-30E2-B02C3F41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86" y="982562"/>
            <a:ext cx="8208000" cy="2985433"/>
          </a:xfrm>
        </p:spPr>
        <p:txBody>
          <a:bodyPr/>
          <a:lstStyle/>
          <a:p>
            <a:r>
              <a:rPr lang="de-DE" sz="4400" dirty="0">
                <a:solidFill>
                  <a:schemeClr val="bg1"/>
                </a:solidFill>
              </a:rPr>
              <a:t>General </a:t>
            </a:r>
            <a:r>
              <a:rPr lang="de-DE" sz="4400" dirty="0" err="1">
                <a:solidFill>
                  <a:schemeClr val="bg1"/>
                </a:solidFill>
              </a:rPr>
              <a:t>properties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of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the</a:t>
            </a:r>
            <a:r>
              <a:rPr lang="de-DE" sz="4400" dirty="0">
                <a:solidFill>
                  <a:schemeClr val="bg1"/>
                </a:solidFill>
              </a:rPr>
              <a:t> FOCUS </a:t>
            </a:r>
            <a:r>
              <a:rPr lang="de-DE" sz="4400" dirty="0" err="1">
                <a:solidFill>
                  <a:schemeClr val="bg1"/>
                </a:solidFill>
              </a:rPr>
              <a:t>groundwater</a:t>
            </a:r>
            <a:r>
              <a:rPr lang="de-DE" sz="4400" dirty="0">
                <a:solidFill>
                  <a:schemeClr val="bg1"/>
                </a:solidFill>
              </a:rPr>
              <a:t> (GW) and FOCUS </a:t>
            </a:r>
            <a:r>
              <a:rPr lang="de-DE" sz="4400" dirty="0" err="1">
                <a:solidFill>
                  <a:schemeClr val="bg1"/>
                </a:solidFill>
              </a:rPr>
              <a:t>surface</a:t>
            </a:r>
            <a:r>
              <a:rPr lang="de-DE" sz="4400" dirty="0">
                <a:solidFill>
                  <a:schemeClr val="bg1"/>
                </a:solidFill>
              </a:rPr>
              <a:t> </a:t>
            </a:r>
            <a:r>
              <a:rPr lang="de-DE" sz="4400" dirty="0" err="1">
                <a:solidFill>
                  <a:schemeClr val="bg1"/>
                </a:solidFill>
              </a:rPr>
              <a:t>water</a:t>
            </a:r>
            <a:r>
              <a:rPr lang="de-DE" sz="4400" dirty="0">
                <a:solidFill>
                  <a:schemeClr val="bg1"/>
                </a:solidFill>
              </a:rPr>
              <a:t> (SW) </a:t>
            </a:r>
            <a:r>
              <a:rPr lang="de-DE" sz="4400" dirty="0" err="1">
                <a:solidFill>
                  <a:schemeClr val="bg1"/>
                </a:solidFill>
              </a:rPr>
              <a:t>scenarios</a:t>
            </a:r>
            <a:r>
              <a:rPr lang="de-DE" sz="2400" dirty="0"/>
              <a:t/>
            </a:r>
            <a:br>
              <a:rPr lang="de-DE" sz="2400" dirty="0"/>
            </a:br>
            <a:endParaRPr lang="en-GB" sz="1800" b="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5"/>
    </mc:Choice>
    <mc:Fallback>
      <p:transition spd="slow" advTm="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02340-326A-2BD2-1F99-86689A19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69332"/>
          </a:xfrm>
        </p:spPr>
        <p:txBody>
          <a:bodyPr/>
          <a:lstStyle/>
          <a:p>
            <a:r>
              <a:rPr lang="de-DE" dirty="0"/>
              <a:t>FOCUS </a:t>
            </a: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suggested</a:t>
            </a:r>
            <a:r>
              <a:rPr lang="de-DE" dirty="0"/>
              <a:t> 9 </a:t>
            </a:r>
            <a:r>
              <a:rPr lang="de-DE" dirty="0" err="1"/>
              <a:t>locations</a:t>
            </a:r>
            <a:endParaRPr lang="en-GB" dirty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A5DC52D3-B75A-05A9-B8E8-AD43041BC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679523"/>
              </p:ext>
            </p:extLst>
          </p:nvPr>
        </p:nvGraphicFramePr>
        <p:xfrm>
          <a:off x="486896" y="993266"/>
          <a:ext cx="7128990" cy="3115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288">
                  <a:extLst>
                    <a:ext uri="{9D8B030D-6E8A-4147-A177-3AD203B41FA5}">
                      <a16:colId xmlns:a16="http://schemas.microsoft.com/office/drawing/2014/main" val="786042085"/>
                    </a:ext>
                  </a:extLst>
                </a:gridCol>
                <a:gridCol w="1965042">
                  <a:extLst>
                    <a:ext uri="{9D8B030D-6E8A-4147-A177-3AD203B41FA5}">
                      <a16:colId xmlns:a16="http://schemas.microsoft.com/office/drawing/2014/main" val="3570026767"/>
                    </a:ext>
                  </a:extLst>
                </a:gridCol>
                <a:gridCol w="1118273">
                  <a:extLst>
                    <a:ext uri="{9D8B030D-6E8A-4147-A177-3AD203B41FA5}">
                      <a16:colId xmlns:a16="http://schemas.microsoft.com/office/drawing/2014/main" val="1378171125"/>
                    </a:ext>
                  </a:extLst>
                </a:gridCol>
                <a:gridCol w="1048381">
                  <a:extLst>
                    <a:ext uri="{9D8B030D-6E8A-4147-A177-3AD203B41FA5}">
                      <a16:colId xmlns:a16="http://schemas.microsoft.com/office/drawing/2014/main" val="1942223805"/>
                    </a:ext>
                  </a:extLst>
                </a:gridCol>
                <a:gridCol w="1397841">
                  <a:extLst>
                    <a:ext uri="{9D8B030D-6E8A-4147-A177-3AD203B41FA5}">
                      <a16:colId xmlns:a16="http://schemas.microsoft.com/office/drawing/2014/main" val="436122080"/>
                    </a:ext>
                  </a:extLst>
                </a:gridCol>
                <a:gridCol w="1188165">
                  <a:extLst>
                    <a:ext uri="{9D8B030D-6E8A-4147-A177-3AD203B41FA5}">
                      <a16:colId xmlns:a16="http://schemas.microsoft.com/office/drawing/2014/main" val="2771350885"/>
                    </a:ext>
                  </a:extLst>
                </a:gridCol>
              </a:tblGrid>
              <a:tr h="424228">
                <a:tc>
                  <a:txBody>
                    <a:bodyPr/>
                    <a:lstStyle/>
                    <a:p>
                      <a:r>
                        <a:rPr lang="en-GB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Locations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/>
                        <a:t>Arable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land</a:t>
                      </a:r>
                      <a:r>
                        <a:rPr lang="de-DE" sz="1200" dirty="0"/>
                        <a:t/>
                      </a:r>
                      <a:br>
                        <a:rPr lang="de-DE" sz="1200" dirty="0"/>
                      </a:br>
                      <a:r>
                        <a:rPr lang="de-DE" sz="1200" dirty="0"/>
                        <a:t>(%)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Total </a:t>
                      </a:r>
                      <a:r>
                        <a:rPr lang="de-DE" sz="1200" dirty="0" err="1"/>
                        <a:t>area</a:t>
                      </a:r>
                      <a:r>
                        <a:rPr lang="de-DE" sz="1200" dirty="0"/>
                        <a:t> (%)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/>
                        <a:t>Rainfall</a:t>
                      </a:r>
                      <a:r>
                        <a:rPr lang="de-DE" sz="1200" dirty="0"/>
                        <a:t/>
                      </a:r>
                      <a:br>
                        <a:rPr lang="de-DE" sz="1200" dirty="0"/>
                      </a:br>
                      <a:r>
                        <a:rPr lang="de-DE" sz="1200" dirty="0"/>
                        <a:t>(mm)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/>
                        <a:t>Temperature</a:t>
                      </a:r>
                      <a:r>
                        <a:rPr lang="de-DE" sz="1200" dirty="0"/>
                        <a:t> (°C)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9188"/>
                  </a:ext>
                </a:extLst>
              </a:tr>
              <a:tr h="377992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Châteaudun</a:t>
                      </a:r>
                      <a:r>
                        <a:rPr lang="de-DE" sz="1200" dirty="0"/>
                        <a:t>, Hamburg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31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19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601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800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5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804239"/>
                  </a:ext>
                </a:extLst>
              </a:tr>
              <a:tr h="30302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Kremsmünster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18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801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1000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5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628225"/>
                  </a:ext>
                </a:extLst>
              </a:tr>
              <a:tr h="30302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Okehampton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1001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1400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5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329304"/>
                  </a:ext>
                </a:extLst>
              </a:tr>
              <a:tr h="24686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Sevilla/</a:t>
                      </a:r>
                      <a:r>
                        <a:rPr lang="de-DE" sz="1200" dirty="0" err="1"/>
                        <a:t>Thiva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601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800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&gt;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761734"/>
                  </a:ext>
                </a:extLst>
              </a:tr>
              <a:tr h="24686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Piacenza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9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8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801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1000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&gt;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338206"/>
                  </a:ext>
                </a:extLst>
              </a:tr>
              <a:tr h="24686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Sevilla/</a:t>
                      </a:r>
                      <a:r>
                        <a:rPr lang="de-DE" sz="1200" dirty="0" err="1"/>
                        <a:t>Thiva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600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&gt;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85464"/>
                  </a:ext>
                </a:extLst>
              </a:tr>
              <a:tr h="24686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Châteaudun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600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5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80740"/>
                  </a:ext>
                </a:extLst>
              </a:tr>
              <a:tr h="30302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Porto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1001 </a:t>
                      </a:r>
                      <a:r>
                        <a:rPr lang="de-DE" sz="1200" dirty="0" err="1"/>
                        <a:t>to</a:t>
                      </a:r>
                      <a:r>
                        <a:rPr lang="de-DE" sz="1200" dirty="0"/>
                        <a:t> 1400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&gt; 12.5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579681"/>
                  </a:ext>
                </a:extLst>
              </a:tr>
              <a:tr h="246868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Jokioinen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&lt; 600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&lt; 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383374"/>
                  </a:ext>
                </a:extLst>
              </a:tr>
            </a:tbl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95F9C9CB-AFAF-8E1C-F8F6-E44EF80BD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0" y="4429554"/>
            <a:ext cx="1880947" cy="136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feil nach unten 2"/>
          <p:cNvSpPr/>
          <p:nvPr/>
        </p:nvSpPr>
        <p:spPr bwMode="auto">
          <a:xfrm rot="16200000">
            <a:off x="1248119" y="4881850"/>
            <a:ext cx="1342425" cy="489362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979FA35-43C8-70B7-3CEB-F0298B9E0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4279" y="4581160"/>
            <a:ext cx="6859611" cy="4431061"/>
          </a:xfrm>
        </p:spPr>
        <p:txBody>
          <a:bodyPr/>
          <a:lstStyle/>
          <a:p>
            <a:r>
              <a:rPr lang="en-GB" dirty="0"/>
              <a:t>Different proportion of arable land</a:t>
            </a:r>
          </a:p>
          <a:p>
            <a:r>
              <a:rPr lang="en-GB" dirty="0"/>
              <a:t>3 different temperature ranges (cold, moderate, warm)</a:t>
            </a:r>
          </a:p>
          <a:p>
            <a:r>
              <a:rPr lang="en-GB" dirty="0"/>
              <a:t>Combinations of different amounts of rainfall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1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79"/>
    </mc:Choice>
    <mc:Fallback>
      <p:transition spd="slow" advTm="14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02340-326A-2BD2-1F99-86689A19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69332"/>
          </a:xfrm>
        </p:spPr>
        <p:txBody>
          <a:bodyPr/>
          <a:lstStyle/>
          <a:p>
            <a:r>
              <a:rPr lang="de-DE" dirty="0"/>
              <a:t>FOCUS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suggested</a:t>
            </a:r>
            <a:r>
              <a:rPr lang="de-DE" dirty="0"/>
              <a:t> 3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bodies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BDE88D-9017-0F64-7BF3-B9AC81229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797" y="1517608"/>
            <a:ext cx="6093492" cy="2006926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b="1" dirty="0"/>
              <a:t>Ditch:</a:t>
            </a:r>
            <a:r>
              <a:rPr lang="en-GB" dirty="0"/>
              <a:t>	2m x 100m x 0.3m, 50 day residence </a:t>
            </a:r>
            <a:r>
              <a:rPr lang="en-GB" dirty="0" smtClean="0"/>
              <a:t>time</a:t>
            </a:r>
            <a:r>
              <a:rPr lang="en-GB" baseline="30000" dirty="0"/>
              <a:t> ^</a:t>
            </a:r>
            <a:endParaRPr lang="en-GB" dirty="0"/>
          </a:p>
          <a:p>
            <a:pPr>
              <a:buFont typeface="+mj-lt"/>
              <a:buAutoNum type="arabicPeriod"/>
            </a:pPr>
            <a:r>
              <a:rPr lang="en-GB" b="1" dirty="0"/>
              <a:t>Pond:</a:t>
            </a:r>
            <a:r>
              <a:rPr lang="en-GB" dirty="0"/>
              <a:t>	30m x 30m x 1m, 	50 day residence </a:t>
            </a:r>
            <a:r>
              <a:rPr lang="en-GB" dirty="0" smtClean="0"/>
              <a:t>time</a:t>
            </a:r>
            <a:r>
              <a:rPr lang="en-GB" baseline="30000" dirty="0"/>
              <a:t> ^</a:t>
            </a:r>
            <a:endParaRPr lang="en-GB" dirty="0"/>
          </a:p>
          <a:p>
            <a:pPr>
              <a:buFont typeface="+mj-lt"/>
              <a:buAutoNum type="arabicPeriod"/>
            </a:pPr>
            <a:r>
              <a:rPr lang="en-GB" b="1" dirty="0"/>
              <a:t>Stream:</a:t>
            </a:r>
            <a:r>
              <a:rPr lang="en-GB" dirty="0"/>
              <a:t> 2m x 1000m x 0.5m, 1 day residence </a:t>
            </a:r>
            <a:r>
              <a:rPr lang="en-GB" dirty="0" smtClean="0"/>
              <a:t>time</a:t>
            </a:r>
            <a:r>
              <a:rPr lang="en-GB" baseline="30000" dirty="0" smtClean="0"/>
              <a:t>^</a:t>
            </a:r>
            <a:endParaRPr lang="en-GB" baseline="30000" dirty="0"/>
          </a:p>
          <a:p>
            <a:pPr marL="0" indent="0">
              <a:buNone/>
            </a:pPr>
            <a:r>
              <a:rPr lang="en-GB" dirty="0"/>
              <a:t>   </a:t>
            </a:r>
          </a:p>
          <a:p>
            <a:endParaRPr lang="en-GB" dirty="0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50DEBCE4-7098-0AB7-E9EF-6EEAE155B4B6}"/>
              </a:ext>
            </a:extLst>
          </p:cNvPr>
          <p:cNvGrpSpPr>
            <a:grpSpLocks/>
          </p:cNvGrpSpPr>
          <p:nvPr/>
        </p:nvGrpSpPr>
        <p:grpSpPr bwMode="auto">
          <a:xfrm>
            <a:off x="600603" y="1517608"/>
            <a:ext cx="1224170" cy="1108842"/>
            <a:chOff x="2784" y="912"/>
            <a:chExt cx="2603" cy="2978"/>
          </a:xfrm>
        </p:grpSpPr>
        <p:graphicFrame>
          <p:nvGraphicFramePr>
            <p:cNvPr id="43" name="Object 5">
              <a:hlinkClick r:id="" action="ppaction://ole?verb=0"/>
              <a:extLst>
                <a:ext uri="{FF2B5EF4-FFF2-40B4-BE49-F238E27FC236}">
                  <a16:creationId xmlns:a16="http://schemas.microsoft.com/office/drawing/2014/main" id="{68409084-A18A-AE3F-8E3E-436147F8CE9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784" y="912"/>
            <a:ext cx="2603" cy="2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1" name="Document" r:id="rId5" imgW="6320028" imgH="7411212" progId="Word.Document.8">
                    <p:embed/>
                  </p:oleObj>
                </mc:Choice>
                <mc:Fallback>
                  <p:oleObj name="Document" r:id="rId5" imgW="6320028" imgH="7411212" progId="Word.Document.8">
                    <p:embed/>
                    <p:pic>
                      <p:nvPicPr>
                        <p:cNvPr id="7" name="Object 5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89F374C4-AAD0-49A1-EDCB-0EE1609CE658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912"/>
                          <a:ext cx="2603" cy="29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64F8D4CD-16DF-2390-ECA1-58B3EEB9C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3598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2F9BE517-AE7B-60A7-41EC-43CFABF43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" y="2734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F0C6877D-FFFF-FEF6-9DA1-45E75FE82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" y="3115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7" name="Oval 9">
              <a:extLst>
                <a:ext uri="{FF2B5EF4-FFF2-40B4-BE49-F238E27FC236}">
                  <a16:creationId xmlns:a16="http://schemas.microsoft.com/office/drawing/2014/main" id="{350D69C6-37FC-3078-0AEB-B650AAC25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3158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E6412434-9AF6-7720-CDDE-AAC947589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62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3E0A95B3-28D6-3E0A-9321-A3452C0D5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2773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0" name="Oval 12">
              <a:extLst>
                <a:ext uri="{FF2B5EF4-FFF2-40B4-BE49-F238E27FC236}">
                  <a16:creationId xmlns:a16="http://schemas.microsoft.com/office/drawing/2014/main" id="{5FCCDEF8-F72A-554B-E80C-170687817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" y="250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1" name="Oval 13">
              <a:extLst>
                <a:ext uri="{FF2B5EF4-FFF2-40B4-BE49-F238E27FC236}">
                  <a16:creationId xmlns:a16="http://schemas.microsoft.com/office/drawing/2014/main" id="{E1B183A9-7778-AE1A-E6F2-549BECC2E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2530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2" name="Oval 14">
              <a:extLst>
                <a:ext uri="{FF2B5EF4-FFF2-40B4-BE49-F238E27FC236}">
                  <a16:creationId xmlns:a16="http://schemas.microsoft.com/office/drawing/2014/main" id="{EAA509FB-65E3-4476-3AEC-92C7F3A2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207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3" name="Oval 15">
              <a:extLst>
                <a:ext uri="{FF2B5EF4-FFF2-40B4-BE49-F238E27FC236}">
                  <a16:creationId xmlns:a16="http://schemas.microsoft.com/office/drawing/2014/main" id="{FFD11DB7-C2C1-2493-CF19-A328EDD81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" y="206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</p:grpSp>
      <p:sp>
        <p:nvSpPr>
          <p:cNvPr id="18" name="Pfeil nach unten 17"/>
          <p:cNvSpPr/>
          <p:nvPr/>
        </p:nvSpPr>
        <p:spPr bwMode="auto">
          <a:xfrm rot="16200000">
            <a:off x="-445603" y="3580374"/>
            <a:ext cx="1800251" cy="489363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C979FA35-43C8-70B7-3CEB-F0298B9E0314}"/>
              </a:ext>
            </a:extLst>
          </p:cNvPr>
          <p:cNvSpPr txBox="1">
            <a:spLocks/>
          </p:cNvSpPr>
          <p:nvPr/>
        </p:nvSpPr>
        <p:spPr bwMode="auto">
          <a:xfrm>
            <a:off x="999401" y="2924930"/>
            <a:ext cx="7614284" cy="44310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  <a:p>
            <a:r>
              <a:rPr lang="en-US" kern="0" dirty="0"/>
              <a:t>Detailed geometry of the water bodies are defined dependent on the location</a:t>
            </a:r>
          </a:p>
          <a:p>
            <a:r>
              <a:rPr lang="en-US" kern="0" dirty="0"/>
              <a:t>All water bodies are at the edge of the field and relatively small with different residence </a:t>
            </a:r>
            <a:r>
              <a:rPr lang="en-US" kern="0" dirty="0" smtClean="0"/>
              <a:t>times</a:t>
            </a:r>
          </a:p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r>
              <a:rPr lang="en-US" kern="0" dirty="0" smtClean="0"/>
              <a:t>^	Transportation </a:t>
            </a:r>
            <a:r>
              <a:rPr lang="en-US" kern="0" dirty="0" err="1" smtClean="0"/>
              <a:t>outof</a:t>
            </a:r>
            <a:r>
              <a:rPr lang="en-US" kern="0" dirty="0" smtClean="0"/>
              <a:t> the system follows exponential decline. After</a:t>
            </a:r>
            <a:br>
              <a:rPr lang="en-US" kern="0" dirty="0" smtClean="0"/>
            </a:br>
            <a:r>
              <a:rPr lang="en-US" kern="0" dirty="0" smtClean="0"/>
              <a:t>      passing the residence time the remaining concentration is</a:t>
            </a:r>
            <a:br>
              <a:rPr lang="en-US" kern="0" dirty="0" smtClean="0"/>
            </a:br>
            <a:r>
              <a:rPr lang="en-US" kern="0" dirty="0" smtClean="0"/>
              <a:t>	therefore 1/e=37% of the </a:t>
            </a:r>
            <a:r>
              <a:rPr lang="en-US" kern="0" dirty="0" err="1" smtClean="0"/>
              <a:t>intitial</a:t>
            </a:r>
            <a:r>
              <a:rPr lang="en-US" kern="0" dirty="0" smtClean="0"/>
              <a:t> concentrations (not 0!)</a:t>
            </a:r>
            <a:endParaRPr lang="en-US" kern="0" dirty="0"/>
          </a:p>
          <a:p>
            <a:pPr marL="0" indent="0">
              <a:buFont typeface="Wingdings" pitchFamily="2" charset="2"/>
              <a:buNone/>
            </a:pPr>
            <a:endParaRPr lang="en-GB" kern="0" dirty="0"/>
          </a:p>
          <a:p>
            <a:endParaRPr lang="en-GB" kern="0" dirty="0"/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CF6CBCCC-EAFC-7289-C1E5-81262045FC12}"/>
              </a:ext>
            </a:extLst>
          </p:cNvPr>
          <p:cNvSpPr txBox="1">
            <a:spLocks/>
          </p:cNvSpPr>
          <p:nvPr/>
        </p:nvSpPr>
        <p:spPr>
          <a:xfrm>
            <a:off x="2243711" y="1023124"/>
            <a:ext cx="640775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b="0" dirty="0"/>
              <a:t>3  </a:t>
            </a:r>
            <a:r>
              <a:rPr lang="de-DE" dirty="0"/>
              <a:t>different </a:t>
            </a:r>
            <a:r>
              <a:rPr lang="de-DE" sz="1800" b="0" dirty="0" err="1"/>
              <a:t>water</a:t>
            </a:r>
            <a:r>
              <a:rPr lang="de-DE" sz="1800" b="0" dirty="0"/>
              <a:t> </a:t>
            </a:r>
            <a:r>
              <a:rPr lang="de-DE" sz="1800" b="0" dirty="0" err="1"/>
              <a:t>bodies</a:t>
            </a:r>
            <a:r>
              <a:rPr lang="de-DE" sz="1800" b="0" dirty="0"/>
              <a:t>:</a:t>
            </a:r>
            <a:endParaRPr lang="en-GB" kern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02"/>
    </mc:Choice>
    <mc:Fallback>
      <p:transition spd="slow" advTm="11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02340-326A-2BD2-1F99-86689A19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334803"/>
            <a:ext cx="8208000" cy="369332"/>
          </a:xfrm>
        </p:spPr>
        <p:txBody>
          <a:bodyPr/>
          <a:lstStyle/>
          <a:p>
            <a:r>
              <a:rPr lang="de-DE" dirty="0"/>
              <a:t>FOCUS SW </a:t>
            </a:r>
            <a:r>
              <a:rPr lang="de-DE" dirty="0" err="1"/>
              <a:t>suggested</a:t>
            </a:r>
            <a:r>
              <a:rPr lang="de-DE" dirty="0"/>
              <a:t> 3 </a:t>
            </a:r>
            <a:r>
              <a:rPr lang="de-DE" dirty="0" err="1"/>
              <a:t>entry</a:t>
            </a:r>
            <a:r>
              <a:rPr lang="de-DE" dirty="0"/>
              <a:t> </a:t>
            </a:r>
            <a:r>
              <a:rPr lang="de-DE" dirty="0" err="1"/>
              <a:t>routes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water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BDE88D-9017-0F64-7BF3-B9AC81229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796" y="1517608"/>
            <a:ext cx="6431929" cy="2006926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dirty="0"/>
              <a:t>Spray drift during application</a:t>
            </a:r>
          </a:p>
          <a:p>
            <a:pPr>
              <a:buFont typeface="+mj-lt"/>
              <a:buAutoNum type="arabicPeriod"/>
            </a:pPr>
            <a:r>
              <a:rPr lang="en-GB" dirty="0"/>
              <a:t>Runoff after heavy rainfall (via water and particle phase)</a:t>
            </a:r>
          </a:p>
          <a:p>
            <a:pPr>
              <a:buFont typeface="+mj-lt"/>
              <a:buAutoNum type="arabicPeriod"/>
            </a:pPr>
            <a:r>
              <a:rPr lang="en-GB" dirty="0"/>
              <a:t>Drainage system (only water phase)</a:t>
            </a:r>
          </a:p>
          <a:p>
            <a:pPr marL="0" indent="0">
              <a:buNone/>
            </a:pPr>
            <a:r>
              <a:rPr lang="en-GB" dirty="0"/>
              <a:t>   </a:t>
            </a:r>
          </a:p>
          <a:p>
            <a:endParaRPr lang="en-GB" dirty="0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50DEBCE4-7098-0AB7-E9EF-6EEAE155B4B6}"/>
              </a:ext>
            </a:extLst>
          </p:cNvPr>
          <p:cNvGrpSpPr>
            <a:grpSpLocks/>
          </p:cNvGrpSpPr>
          <p:nvPr/>
        </p:nvGrpSpPr>
        <p:grpSpPr bwMode="auto">
          <a:xfrm>
            <a:off x="600603" y="1517608"/>
            <a:ext cx="1224170" cy="1108842"/>
            <a:chOff x="2784" y="912"/>
            <a:chExt cx="2603" cy="2978"/>
          </a:xfrm>
        </p:grpSpPr>
        <p:graphicFrame>
          <p:nvGraphicFramePr>
            <p:cNvPr id="43" name="Object 5">
              <a:hlinkClick r:id="" action="ppaction://ole?verb=0"/>
              <a:extLst>
                <a:ext uri="{FF2B5EF4-FFF2-40B4-BE49-F238E27FC236}">
                  <a16:creationId xmlns:a16="http://schemas.microsoft.com/office/drawing/2014/main" id="{68409084-A18A-AE3F-8E3E-436147F8CE9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784" y="912"/>
            <a:ext cx="2603" cy="29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4" name="Document" r:id="rId5" imgW="6320028" imgH="7411212" progId="Word.Document.8">
                    <p:embed/>
                  </p:oleObj>
                </mc:Choice>
                <mc:Fallback>
                  <p:oleObj name="Document" r:id="rId5" imgW="6320028" imgH="7411212" progId="Word.Document.8">
                    <p:embed/>
                    <p:pic>
                      <p:nvPicPr>
                        <p:cNvPr id="43" name="Object 5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68409084-A18A-AE3F-8E3E-436147F8CE9F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912"/>
                          <a:ext cx="2603" cy="29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64F8D4CD-16DF-2390-ECA1-58B3EEB9C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3598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2F9BE517-AE7B-60A7-41EC-43CFABF43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" y="2734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F0C6877D-FFFF-FEF6-9DA1-45E75FE82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" y="3115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7" name="Oval 9">
              <a:extLst>
                <a:ext uri="{FF2B5EF4-FFF2-40B4-BE49-F238E27FC236}">
                  <a16:creationId xmlns:a16="http://schemas.microsoft.com/office/drawing/2014/main" id="{350D69C6-37FC-3078-0AEB-B650AAC25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3158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E6412434-9AF6-7720-CDDE-AAC947589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62"/>
              <a:ext cx="66" cy="6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49" name="Oval 11">
              <a:extLst>
                <a:ext uri="{FF2B5EF4-FFF2-40B4-BE49-F238E27FC236}">
                  <a16:creationId xmlns:a16="http://schemas.microsoft.com/office/drawing/2014/main" id="{3E0A95B3-28D6-3E0A-9321-A3452C0D5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2773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0" name="Oval 12">
              <a:extLst>
                <a:ext uri="{FF2B5EF4-FFF2-40B4-BE49-F238E27FC236}">
                  <a16:creationId xmlns:a16="http://schemas.microsoft.com/office/drawing/2014/main" id="{5FCCDEF8-F72A-554B-E80C-170687817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" y="250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1" name="Oval 13">
              <a:extLst>
                <a:ext uri="{FF2B5EF4-FFF2-40B4-BE49-F238E27FC236}">
                  <a16:creationId xmlns:a16="http://schemas.microsoft.com/office/drawing/2014/main" id="{E1B183A9-7778-AE1A-E6F2-549BECC2E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2530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2" name="Oval 14">
              <a:extLst>
                <a:ext uri="{FF2B5EF4-FFF2-40B4-BE49-F238E27FC236}">
                  <a16:creationId xmlns:a16="http://schemas.microsoft.com/office/drawing/2014/main" id="{EAA509FB-65E3-4476-3AEC-92C7F3A2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207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  <p:sp>
          <p:nvSpPr>
            <p:cNvPr id="53" name="Oval 15">
              <a:extLst>
                <a:ext uri="{FF2B5EF4-FFF2-40B4-BE49-F238E27FC236}">
                  <a16:creationId xmlns:a16="http://schemas.microsoft.com/office/drawing/2014/main" id="{FFD11DB7-C2C1-2493-CF19-A328EDD81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" y="2061"/>
              <a:ext cx="66" cy="66"/>
            </a:xfrm>
            <a:prstGeom prst="ellipse">
              <a:avLst/>
            </a:prstGeom>
            <a:solidFill>
              <a:srgbClr val="CF0E3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en-GB" altLang="en-US"/>
            </a:p>
          </p:txBody>
        </p:sp>
      </p:grpSp>
      <p:sp>
        <p:nvSpPr>
          <p:cNvPr id="18" name="Pfeil nach unten 17"/>
          <p:cNvSpPr/>
          <p:nvPr/>
        </p:nvSpPr>
        <p:spPr bwMode="auto">
          <a:xfrm rot="16200000">
            <a:off x="-526398" y="3940424"/>
            <a:ext cx="1800251" cy="489363"/>
          </a:xfrm>
          <a:prstGeom prst="downArrow">
            <a:avLst>
              <a:gd name="adj1" fmla="val 0"/>
              <a:gd name="adj2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ct val="40000"/>
              </a:spcAft>
              <a:buClrTx/>
              <a:buSzTx/>
              <a:buNone/>
            </a:pPr>
            <a:endParaRPr lang="en-GB" sz="1600" b="1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C979FA35-43C8-70B7-3CEB-F0298B9E0314}"/>
              </a:ext>
            </a:extLst>
          </p:cNvPr>
          <p:cNvSpPr txBox="1">
            <a:spLocks/>
          </p:cNvSpPr>
          <p:nvPr/>
        </p:nvSpPr>
        <p:spPr bwMode="auto">
          <a:xfrm>
            <a:off x="999401" y="2924930"/>
            <a:ext cx="7614284" cy="44310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  <a:p>
            <a:r>
              <a:rPr lang="en-GB" altLang="en-US" dirty="0"/>
              <a:t>For veterinary compounds spray drift is not relevant </a:t>
            </a:r>
            <a:br>
              <a:rPr lang="en-GB" altLang="en-US" dirty="0"/>
            </a:br>
            <a:r>
              <a:rPr lang="en-GB" altLang="en-US" dirty="0"/>
              <a:t>(substances are incorporated with slurry)</a:t>
            </a:r>
            <a:endParaRPr lang="en-US" kern="0" dirty="0"/>
          </a:p>
          <a:p>
            <a:r>
              <a:rPr lang="en-GB" altLang="en-US" dirty="0"/>
              <a:t>Scenario locations are split in 4</a:t>
            </a:r>
            <a:r>
              <a:rPr lang="en-GB" altLang="en-US" dirty="0">
                <a:solidFill>
                  <a:schemeClr val="bg2"/>
                </a:solidFill>
              </a:rPr>
              <a:t> </a:t>
            </a:r>
            <a:r>
              <a:rPr lang="en-GB" altLang="en-US" b="1" dirty="0">
                <a:solidFill>
                  <a:srgbClr val="FF0000"/>
                </a:solidFill>
              </a:rPr>
              <a:t>runoff (R)</a:t>
            </a:r>
            <a:r>
              <a:rPr lang="en-GB" altLang="en-US" dirty="0"/>
              <a:t> and 6</a:t>
            </a:r>
            <a:r>
              <a:rPr lang="en-GB" altLang="en-US" dirty="0">
                <a:solidFill>
                  <a:schemeClr val="bg1"/>
                </a:solidFill>
              </a:rPr>
              <a:t> </a:t>
            </a:r>
            <a:r>
              <a:rPr lang="en-GB" altLang="en-US" b="1" dirty="0">
                <a:solidFill>
                  <a:srgbClr val="00B0F0"/>
                </a:solidFill>
              </a:rPr>
              <a:t>drainage (D)</a:t>
            </a:r>
            <a:r>
              <a:rPr lang="en-GB" altLang="en-US" dirty="0"/>
              <a:t> locations</a:t>
            </a:r>
            <a:endParaRPr lang="en-US" kern="0" dirty="0"/>
          </a:p>
          <a:p>
            <a:r>
              <a:rPr lang="en-US" kern="0" dirty="0"/>
              <a:t>Either runoff or drainage was considered as entry route at a given location</a:t>
            </a:r>
          </a:p>
          <a:p>
            <a:pPr marL="0" indent="0">
              <a:buFont typeface="Wingdings" pitchFamily="2" charset="2"/>
              <a:buNone/>
            </a:pPr>
            <a:endParaRPr lang="en-GB" kern="0" dirty="0"/>
          </a:p>
          <a:p>
            <a:endParaRPr lang="en-GB" kern="0" dirty="0"/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CF6CBCCC-EAFC-7289-C1E5-81262045FC12}"/>
              </a:ext>
            </a:extLst>
          </p:cNvPr>
          <p:cNvSpPr txBox="1">
            <a:spLocks/>
          </p:cNvSpPr>
          <p:nvPr/>
        </p:nvSpPr>
        <p:spPr>
          <a:xfrm>
            <a:off x="2243711" y="1023124"/>
            <a:ext cx="6407750" cy="647622"/>
          </a:xfrm>
          <a:prstGeom prst="rect">
            <a:avLst/>
          </a:prstGeom>
        </p:spPr>
        <p:txBody>
          <a:bodyPr/>
          <a:lstStyle>
            <a:lvl1pPr marL="359976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2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79928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39903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799879" indent="-359976" algn="l" defTabSz="359976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41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581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75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8920" indent="-358751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kern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04"/>
    </mc:Choice>
    <mc:Fallback>
      <p:transition spd="slow" advTm="12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raunhofer Master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ffectLst/>
      </a:spPr>
      <a:bodyPr rot="0" spcFirstLastPara="0" vertOverflow="overflow" horzOverflow="overflow" vert="horz" wrap="square" lIns="71995" tIns="71995" rIns="71995" bIns="71995" numCol="1" spcCol="0" rtlCol="0" fromWordArt="0" anchor="b" anchorCtr="0" forceAA="0" compatLnSpc="1">
        <a:prstTxWarp prst="textNoShape">
          <a:avLst/>
        </a:prstTxWarp>
        <a:noAutofit/>
      </a:bodyPr>
      <a:lstStyle>
        <a:defPPr algn="ctr">
          <a:spcAft>
            <a:spcPct val="40000"/>
          </a:spcAft>
          <a:buClrTx/>
          <a:buSzTx/>
          <a:buNone/>
          <a:defRPr sz="1600" b="1" dirty="0" smtClean="0"/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2890</Words>
  <Application>Microsoft Office PowerPoint</Application>
  <PresentationFormat>Bildschirmpräsentation (4:3)</PresentationFormat>
  <Paragraphs>375</Paragraphs>
  <Slides>59</Slides>
  <Notes>1</Notes>
  <HiddenSlides>0</HiddenSlides>
  <MMClips>59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59</vt:i4>
      </vt:variant>
    </vt:vector>
  </HeadingPairs>
  <TitlesOfParts>
    <vt:vector size="71" baseType="lpstr">
      <vt:lpstr>Arial</vt:lpstr>
      <vt:lpstr>Cambria</vt:lpstr>
      <vt:lpstr>Cambria Math</vt:lpstr>
      <vt:lpstr>Frutiger LT Com 45 Light</vt:lpstr>
      <vt:lpstr>Frutiger LT Com 55 Roman</vt:lpstr>
      <vt:lpstr>Helvetica</vt:lpstr>
      <vt:lpstr>Times New Roman</vt:lpstr>
      <vt:lpstr>Verdana</vt:lpstr>
      <vt:lpstr>Wingdings</vt:lpstr>
      <vt:lpstr>Fraunhofer Master</vt:lpstr>
      <vt:lpstr>think-cell Folie</vt:lpstr>
      <vt:lpstr>Document</vt:lpstr>
      <vt:lpstr>the fate of veterinary compounds in groundwater and surface water modelled by the FOCUS models</vt:lpstr>
      <vt:lpstr>History of FOCUS started in the 90s</vt:lpstr>
      <vt:lpstr>FOCUS models are also useful for veterinary compounds</vt:lpstr>
      <vt:lpstr>FOCUS SW and GW Working Groups</vt:lpstr>
      <vt:lpstr>FOCUS groundwater and surface water followed the same criteria</vt:lpstr>
      <vt:lpstr>General properties of the FOCUS groundwater (GW) and FOCUS surface water (SW) scenarios </vt:lpstr>
      <vt:lpstr>FOCUS groundwater suggested 9 locations</vt:lpstr>
      <vt:lpstr>FOCUS surface water suggested 3 water bodies</vt:lpstr>
      <vt:lpstr>FOCUS SW suggested 3 entry routes into surface water</vt:lpstr>
      <vt:lpstr>SW scenarios are characterised by many parameters</vt:lpstr>
      <vt:lpstr>Different models for SW and GW were developed</vt:lpstr>
      <vt:lpstr>Models are different but based on similar theory </vt:lpstr>
      <vt:lpstr>FOCUS models are freely available </vt:lpstr>
      <vt:lpstr>Working with FOCUS PEARL version 5.5.5  (Groundwater model) </vt:lpstr>
      <vt:lpstr>In order to run simulations a fixed sequence has to be followed  </vt:lpstr>
      <vt:lpstr>1. Define a substance – general data </vt:lpstr>
      <vt:lpstr>1. Define a substance – sorption data </vt:lpstr>
      <vt:lpstr>1. Define a substance – transformation data </vt:lpstr>
      <vt:lpstr>Half lives are obtained based on kinetic models and software recommended by FOCUS deg. kinetics </vt:lpstr>
      <vt:lpstr>1. Define a substance – crop related data </vt:lpstr>
      <vt:lpstr>Plant uptake is not a sensitive parameter</vt:lpstr>
      <vt:lpstr>2. Define an application</vt:lpstr>
      <vt:lpstr>Initial soil concentration can be transformed to AppRate</vt:lpstr>
      <vt:lpstr>An application depth of 20 cm represents the realistic worst case for leaching to groundwater </vt:lpstr>
      <vt:lpstr>3. Create a new project</vt:lpstr>
      <vt:lpstr>3. Create a new project – select crop(s)</vt:lpstr>
      <vt:lpstr>3. Create a new project – choose locations</vt:lpstr>
      <vt:lpstr>3. Create a new project- select application</vt:lpstr>
      <vt:lpstr>3. Create a new project -  select name of project</vt:lpstr>
      <vt:lpstr>4. Start calculation</vt:lpstr>
      <vt:lpstr>4. Start calculation -  start multiple runs in parallel</vt:lpstr>
      <vt:lpstr>5. Find the results </vt:lpstr>
      <vt:lpstr>5. Find the results – combine all runs in one table</vt:lpstr>
      <vt:lpstr>Working with FOCUS SW models </vt:lpstr>
      <vt:lpstr>A central shall combines several SW models</vt:lpstr>
      <vt:lpstr>1. Create a substance -  general data</vt:lpstr>
      <vt:lpstr>1. Create a substance -  sorption data</vt:lpstr>
      <vt:lpstr>1. Create a substance -  transformation data</vt:lpstr>
      <vt:lpstr>1. Create a substance -  crop processes</vt:lpstr>
      <vt:lpstr>2. Create a new project</vt:lpstr>
      <vt:lpstr>3. Define an application</vt:lpstr>
      <vt:lpstr>3. Define an application </vt:lpstr>
      <vt:lpstr>3. Define an application – export to simulation models</vt:lpstr>
      <vt:lpstr>4. Working with MACRO in FOCUS (Drainage)</vt:lpstr>
      <vt:lpstr>4. Working with MACRO in FOCUS (Drainage)</vt:lpstr>
      <vt:lpstr>4. Working with MACRO in FOCUS (Drainage)</vt:lpstr>
      <vt:lpstr>4. Working with MACRO in FOCUS (Drainage)</vt:lpstr>
      <vt:lpstr>4. Working with MACRO in FOCUS (Drainage)</vt:lpstr>
      <vt:lpstr>4. Working with MACRO in FOCUS (Drainage)</vt:lpstr>
      <vt:lpstr>5. Working with PRZM in FOCUS (Run-Off)</vt:lpstr>
      <vt:lpstr>5. Working with PRZM in FOCUS (Run-Off)</vt:lpstr>
      <vt:lpstr>5. Working with PRZM in FOCUS (Run-Off)</vt:lpstr>
      <vt:lpstr>5. Working with PRZM in FOCUS (Run-Off)</vt:lpstr>
      <vt:lpstr>6. Working with TOXSWA in FOCUS</vt:lpstr>
      <vt:lpstr>6. Working with TOXSWA in FOCUS</vt:lpstr>
      <vt:lpstr>6. Working with TOXSWA in FOCUS</vt:lpstr>
      <vt:lpstr>6. Working with TOXSWA in FOCUS</vt:lpstr>
      <vt:lpstr>Outlook – Only minor impacts from FOCUS repair action  expected</vt:lpstr>
      <vt:lpstr>Thank you very much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Chartbibliothek</dc:title>
  <dc:creator>Markus Burger</dc:creator>
  <cp:lastModifiedBy>Klein, Michael</cp:lastModifiedBy>
  <cp:revision>498</cp:revision>
  <cp:lastPrinted>2015-06-18T08:38:15Z</cp:lastPrinted>
  <dcterms:created xsi:type="dcterms:W3CDTF">2015-04-27T09:53:55Z</dcterms:created>
  <dcterms:modified xsi:type="dcterms:W3CDTF">2022-06-28T08:45:51Z</dcterms:modified>
</cp:coreProperties>
</file>